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3" r:id="rId1"/>
    <p:sldMasterId id="2147483825" r:id="rId2"/>
  </p:sldMasterIdLst>
  <p:notesMasterIdLst>
    <p:notesMasterId r:id="rId75"/>
  </p:notesMasterIdLst>
  <p:sldIdLst>
    <p:sldId id="256" r:id="rId3"/>
    <p:sldId id="388" r:id="rId4"/>
    <p:sldId id="389" r:id="rId5"/>
    <p:sldId id="390" r:id="rId6"/>
    <p:sldId id="391" r:id="rId7"/>
    <p:sldId id="392" r:id="rId8"/>
    <p:sldId id="393" r:id="rId9"/>
    <p:sldId id="394" r:id="rId10"/>
    <p:sldId id="395" r:id="rId11"/>
    <p:sldId id="396" r:id="rId12"/>
    <p:sldId id="397" r:id="rId13"/>
    <p:sldId id="398" r:id="rId14"/>
    <p:sldId id="399" r:id="rId15"/>
    <p:sldId id="400" r:id="rId16"/>
    <p:sldId id="401" r:id="rId17"/>
    <p:sldId id="402" r:id="rId18"/>
    <p:sldId id="403" r:id="rId19"/>
    <p:sldId id="404" r:id="rId20"/>
    <p:sldId id="405" r:id="rId21"/>
    <p:sldId id="373" r:id="rId22"/>
    <p:sldId id="374" r:id="rId23"/>
    <p:sldId id="375" r:id="rId24"/>
    <p:sldId id="406" r:id="rId25"/>
    <p:sldId id="407" r:id="rId26"/>
    <p:sldId id="408" r:id="rId27"/>
    <p:sldId id="409" r:id="rId28"/>
    <p:sldId id="410" r:id="rId29"/>
    <p:sldId id="411" r:id="rId30"/>
    <p:sldId id="412" r:id="rId31"/>
    <p:sldId id="413" r:id="rId32"/>
    <p:sldId id="444" r:id="rId33"/>
    <p:sldId id="445" r:id="rId34"/>
    <p:sldId id="462" r:id="rId35"/>
    <p:sldId id="414" r:id="rId36"/>
    <p:sldId id="427" r:id="rId37"/>
    <p:sldId id="419" r:id="rId38"/>
    <p:sldId id="420" r:id="rId39"/>
    <p:sldId id="421" r:id="rId40"/>
    <p:sldId id="422" r:id="rId41"/>
    <p:sldId id="423" r:id="rId42"/>
    <p:sldId id="424" r:id="rId43"/>
    <p:sldId id="425" r:id="rId44"/>
    <p:sldId id="426" r:id="rId45"/>
    <p:sldId id="418" r:id="rId46"/>
    <p:sldId id="417" r:id="rId47"/>
    <p:sldId id="416" r:id="rId48"/>
    <p:sldId id="433" r:id="rId49"/>
    <p:sldId id="434" r:id="rId50"/>
    <p:sldId id="435" r:id="rId51"/>
    <p:sldId id="436" r:id="rId52"/>
    <p:sldId id="430" r:id="rId53"/>
    <p:sldId id="431" r:id="rId54"/>
    <p:sldId id="432" r:id="rId55"/>
    <p:sldId id="429" r:id="rId56"/>
    <p:sldId id="428" r:id="rId57"/>
    <p:sldId id="438" r:id="rId58"/>
    <p:sldId id="439" r:id="rId59"/>
    <p:sldId id="440" r:id="rId60"/>
    <p:sldId id="441" r:id="rId61"/>
    <p:sldId id="442" r:id="rId62"/>
    <p:sldId id="443" r:id="rId63"/>
    <p:sldId id="437" r:id="rId64"/>
    <p:sldId id="446" r:id="rId65"/>
    <p:sldId id="447" r:id="rId66"/>
    <p:sldId id="448" r:id="rId67"/>
    <p:sldId id="451" r:id="rId68"/>
    <p:sldId id="452" r:id="rId69"/>
    <p:sldId id="453" r:id="rId70"/>
    <p:sldId id="454" r:id="rId71"/>
    <p:sldId id="455" r:id="rId72"/>
    <p:sldId id="456" r:id="rId73"/>
    <p:sldId id="461" r:id="rId74"/>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Thonburi" pitchFamily="2" charset="-34"/>
        <a:ea typeface="微軟正黑體" panose="020B0604030504040204" pitchFamily="34" charset="-120"/>
        <a:cs typeface="+mn-cs"/>
      </a:defRPr>
    </a:lvl1pPr>
    <a:lvl2pPr marL="457200" algn="l" defTabSz="457200" rtl="0" eaLnBrk="0" fontAlgn="base" hangingPunct="0">
      <a:spcBef>
        <a:spcPct val="0"/>
      </a:spcBef>
      <a:spcAft>
        <a:spcPct val="0"/>
      </a:spcAft>
      <a:defRPr kern="1200">
        <a:solidFill>
          <a:schemeClr val="tx1"/>
        </a:solidFill>
        <a:latin typeface="Thonburi" pitchFamily="2" charset="-34"/>
        <a:ea typeface="微軟正黑體" panose="020B0604030504040204" pitchFamily="34" charset="-120"/>
        <a:cs typeface="+mn-cs"/>
      </a:defRPr>
    </a:lvl2pPr>
    <a:lvl3pPr marL="914400" algn="l" defTabSz="457200" rtl="0" eaLnBrk="0" fontAlgn="base" hangingPunct="0">
      <a:spcBef>
        <a:spcPct val="0"/>
      </a:spcBef>
      <a:spcAft>
        <a:spcPct val="0"/>
      </a:spcAft>
      <a:defRPr kern="1200">
        <a:solidFill>
          <a:schemeClr val="tx1"/>
        </a:solidFill>
        <a:latin typeface="Thonburi" pitchFamily="2" charset="-34"/>
        <a:ea typeface="微軟正黑體" panose="020B0604030504040204" pitchFamily="34" charset="-120"/>
        <a:cs typeface="+mn-cs"/>
      </a:defRPr>
    </a:lvl3pPr>
    <a:lvl4pPr marL="1371600" algn="l" defTabSz="457200" rtl="0" eaLnBrk="0" fontAlgn="base" hangingPunct="0">
      <a:spcBef>
        <a:spcPct val="0"/>
      </a:spcBef>
      <a:spcAft>
        <a:spcPct val="0"/>
      </a:spcAft>
      <a:defRPr kern="1200">
        <a:solidFill>
          <a:schemeClr val="tx1"/>
        </a:solidFill>
        <a:latin typeface="Thonburi" pitchFamily="2" charset="-34"/>
        <a:ea typeface="微軟正黑體" panose="020B0604030504040204" pitchFamily="34" charset="-120"/>
        <a:cs typeface="+mn-cs"/>
      </a:defRPr>
    </a:lvl4pPr>
    <a:lvl5pPr marL="1828800" algn="l" defTabSz="457200" rtl="0" eaLnBrk="0" fontAlgn="base" hangingPunct="0">
      <a:spcBef>
        <a:spcPct val="0"/>
      </a:spcBef>
      <a:spcAft>
        <a:spcPct val="0"/>
      </a:spcAft>
      <a:defRPr kern="1200">
        <a:solidFill>
          <a:schemeClr val="tx1"/>
        </a:solidFill>
        <a:latin typeface="Thonburi" pitchFamily="2" charset="-34"/>
        <a:ea typeface="微軟正黑體" panose="020B0604030504040204" pitchFamily="34" charset="-120"/>
        <a:cs typeface="+mn-cs"/>
      </a:defRPr>
    </a:lvl5pPr>
    <a:lvl6pPr marL="2286000" algn="l" defTabSz="914400" rtl="0" eaLnBrk="1" latinLnBrk="0" hangingPunct="1">
      <a:defRPr kern="1200">
        <a:solidFill>
          <a:schemeClr val="tx1"/>
        </a:solidFill>
        <a:latin typeface="Thonburi" pitchFamily="2" charset="-34"/>
        <a:ea typeface="微軟正黑體" panose="020B0604030504040204" pitchFamily="34" charset="-120"/>
        <a:cs typeface="+mn-cs"/>
      </a:defRPr>
    </a:lvl6pPr>
    <a:lvl7pPr marL="2743200" algn="l" defTabSz="914400" rtl="0" eaLnBrk="1" latinLnBrk="0" hangingPunct="1">
      <a:defRPr kern="1200">
        <a:solidFill>
          <a:schemeClr val="tx1"/>
        </a:solidFill>
        <a:latin typeface="Thonburi" pitchFamily="2" charset="-34"/>
        <a:ea typeface="微軟正黑體" panose="020B0604030504040204" pitchFamily="34" charset="-120"/>
        <a:cs typeface="+mn-cs"/>
      </a:defRPr>
    </a:lvl7pPr>
    <a:lvl8pPr marL="3200400" algn="l" defTabSz="914400" rtl="0" eaLnBrk="1" latinLnBrk="0" hangingPunct="1">
      <a:defRPr kern="1200">
        <a:solidFill>
          <a:schemeClr val="tx1"/>
        </a:solidFill>
        <a:latin typeface="Thonburi" pitchFamily="2" charset="-34"/>
        <a:ea typeface="微軟正黑體" panose="020B0604030504040204" pitchFamily="34" charset="-120"/>
        <a:cs typeface="+mn-cs"/>
      </a:defRPr>
    </a:lvl8pPr>
    <a:lvl9pPr marL="3657600" algn="l" defTabSz="914400" rtl="0" eaLnBrk="1" latinLnBrk="0" hangingPunct="1">
      <a:defRPr kern="1200">
        <a:solidFill>
          <a:schemeClr val="tx1"/>
        </a:solidFill>
        <a:latin typeface="Thonburi" pitchFamily="2" charset="-34"/>
        <a:ea typeface="微軟正黑體" panose="020B0604030504040204" pitchFamily="34"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F92"/>
    <a:srgbClr val="FF8AD8"/>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62" autoAdjust="0"/>
    <p:restoredTop sz="93692" autoAdjust="0"/>
  </p:normalViewPr>
  <p:slideViewPr>
    <p:cSldViewPr>
      <p:cViewPr varScale="1">
        <p:scale>
          <a:sx n="116" d="100"/>
          <a:sy n="116" d="100"/>
        </p:scale>
        <p:origin x="268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7A8BE25-1A86-EA4E-B82B-8D667D5F8FFC}"/>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Thonburi"/>
              </a:defRPr>
            </a:lvl1pPr>
          </a:lstStyle>
          <a:p>
            <a:pPr>
              <a:defRPr/>
            </a:pPr>
            <a:endParaRPr lang="en-US" altLang="zh-TW"/>
          </a:p>
        </p:txBody>
      </p:sp>
      <p:sp>
        <p:nvSpPr>
          <p:cNvPr id="3075" name="Rectangle 3">
            <a:extLst>
              <a:ext uri="{FF2B5EF4-FFF2-40B4-BE49-F238E27FC236}">
                <a16:creationId xmlns:a16="http://schemas.microsoft.com/office/drawing/2014/main" id="{BBC467EA-1A76-2448-88EC-DFF8B0E992E8}"/>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honburi"/>
              </a:defRPr>
            </a:lvl1pPr>
          </a:lstStyle>
          <a:p>
            <a:pPr>
              <a:defRPr/>
            </a:pPr>
            <a:endParaRPr lang="en-US" altLang="zh-TW"/>
          </a:p>
        </p:txBody>
      </p:sp>
      <p:sp>
        <p:nvSpPr>
          <p:cNvPr id="4100" name="Rectangle 4">
            <a:extLst>
              <a:ext uri="{FF2B5EF4-FFF2-40B4-BE49-F238E27FC236}">
                <a16:creationId xmlns:a16="http://schemas.microsoft.com/office/drawing/2014/main" id="{DC8717C1-61B8-DB49-B29C-0B6566043BC0}"/>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C0002BA7-D175-0948-937E-53B92E94E4D7}"/>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noProof="0"/>
              <a:t>按一下以編輯母片</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3078" name="Rectangle 6">
            <a:extLst>
              <a:ext uri="{FF2B5EF4-FFF2-40B4-BE49-F238E27FC236}">
                <a16:creationId xmlns:a16="http://schemas.microsoft.com/office/drawing/2014/main" id="{0CF4FC48-D3C6-4F4C-B7D6-4224CBE9C4AC}"/>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Thonburi"/>
              </a:defRPr>
            </a:lvl1pPr>
          </a:lstStyle>
          <a:p>
            <a:pPr>
              <a:defRPr/>
            </a:pPr>
            <a:endParaRPr lang="en-US" altLang="zh-TW"/>
          </a:p>
        </p:txBody>
      </p:sp>
      <p:sp>
        <p:nvSpPr>
          <p:cNvPr id="3079" name="Rectangle 7">
            <a:extLst>
              <a:ext uri="{FF2B5EF4-FFF2-40B4-BE49-F238E27FC236}">
                <a16:creationId xmlns:a16="http://schemas.microsoft.com/office/drawing/2014/main" id="{35DCBA7A-86CB-9943-8A38-5A0C8AD3E947}"/>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1CE8A6A3-376F-B442-98F6-EF27C7F4A77F}"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DE410DB5-5E40-D148-AEF6-1AF40D3D4B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defTabSz="4572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defTabSz="4572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defTabSz="4572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defTabSz="4572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eaLnBrk="1" hangingPunct="1">
              <a:spcBef>
                <a:spcPct val="0"/>
              </a:spcBef>
            </a:pPr>
            <a:fld id="{9E1253D4-5016-BF43-B8E5-2D207AD72B5B}" type="slidenum">
              <a:rPr lang="en-US" altLang="zh-TW" smtClean="0"/>
              <a:pPr eaLnBrk="1" hangingPunct="1">
                <a:spcBef>
                  <a:spcPct val="0"/>
                </a:spcBef>
              </a:pPr>
              <a:t>1</a:t>
            </a:fld>
            <a:endParaRPr lang="en-US" altLang="zh-TW"/>
          </a:p>
        </p:txBody>
      </p:sp>
      <p:sp>
        <p:nvSpPr>
          <p:cNvPr id="6146" name="Rectangle 2">
            <a:extLst>
              <a:ext uri="{FF2B5EF4-FFF2-40B4-BE49-F238E27FC236}">
                <a16:creationId xmlns:a16="http://schemas.microsoft.com/office/drawing/2014/main" id="{FF98CA6D-2DFC-9B4A-833A-55C7D44F975F}"/>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4A73E625-7E21-484A-A4AA-F2ADC63E63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3" name="Picture 3" descr="資訊科技_bg2">
            <a:extLst>
              <a:ext uri="{FF2B5EF4-FFF2-40B4-BE49-F238E27FC236}">
                <a16:creationId xmlns:a16="http://schemas.microsoft.com/office/drawing/2014/main" id="{DD50AFF2-5FF0-894F-8D11-AE6AFE3F5B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575" y="3875088"/>
            <a:ext cx="6651625" cy="10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a:extLst>
              <a:ext uri="{FF2B5EF4-FFF2-40B4-BE49-F238E27FC236}">
                <a16:creationId xmlns:a16="http://schemas.microsoft.com/office/drawing/2014/main" id="{4C451566-B1A6-C242-ABD3-515A9C6AEB5B}"/>
              </a:ext>
            </a:extLst>
          </p:cNvPr>
          <p:cNvSpPr txBox="1">
            <a:spLocks noChangeArrowheads="1"/>
          </p:cNvSpPr>
          <p:nvPr/>
        </p:nvSpPr>
        <p:spPr bwMode="auto">
          <a:xfrm>
            <a:off x="250825" y="0"/>
            <a:ext cx="446881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rIns="0" anchor="ctr"/>
          <a:lstStyle>
            <a:lvl1pPr>
              <a:defRPr>
                <a:solidFill>
                  <a:schemeClr val="tx1"/>
                </a:solidFill>
                <a:latin typeface="Thonburi" pitchFamily="2" charset="-34"/>
                <a:ea typeface="微軟正黑體" panose="020B0604030504040204" pitchFamily="34" charset="-120"/>
              </a:defRPr>
            </a:lvl1pPr>
            <a:lvl2pPr marL="742950" indent="-285750">
              <a:defRPr>
                <a:solidFill>
                  <a:schemeClr val="tx1"/>
                </a:solidFill>
                <a:latin typeface="Thonburi" pitchFamily="2" charset="-34"/>
                <a:ea typeface="微軟正黑體" panose="020B0604030504040204" pitchFamily="34" charset="-120"/>
              </a:defRPr>
            </a:lvl2pPr>
            <a:lvl3pPr marL="1143000" indent="-228600">
              <a:defRPr>
                <a:solidFill>
                  <a:schemeClr val="tx1"/>
                </a:solidFill>
                <a:latin typeface="Thonburi" pitchFamily="2" charset="-34"/>
                <a:ea typeface="微軟正黑體" panose="020B0604030504040204" pitchFamily="34" charset="-120"/>
              </a:defRPr>
            </a:lvl3pPr>
            <a:lvl4pPr marL="1600200" indent="-228600">
              <a:defRPr>
                <a:solidFill>
                  <a:schemeClr val="tx1"/>
                </a:solidFill>
                <a:latin typeface="Thonburi" pitchFamily="2" charset="-34"/>
                <a:ea typeface="微軟正黑體" panose="020B0604030504040204" pitchFamily="34" charset="-120"/>
              </a:defRPr>
            </a:lvl4pPr>
            <a:lvl5pPr marL="2057400" indent="-228600">
              <a:defRPr>
                <a:solidFill>
                  <a:schemeClr val="tx1"/>
                </a:solidFill>
                <a:latin typeface="Thonburi" pitchFamily="2" charset="-34"/>
                <a:ea typeface="微軟正黑體" panose="020B0604030504040204" pitchFamily="34" charset="-120"/>
              </a:defRPr>
            </a:lvl5pPr>
            <a:lvl6pPr marL="25146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6pPr>
            <a:lvl7pPr marL="29718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7pPr>
            <a:lvl8pPr marL="34290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8pPr>
            <a:lvl9pPr marL="38862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9pPr>
          </a:lstStyle>
          <a:p>
            <a:pPr defTabSz="914400">
              <a:defRPr/>
            </a:pPr>
            <a:r>
              <a:rPr kumimoji="1" lang="zh-TW" altLang="en-US" sz="1600">
                <a:latin typeface="Arial" panose="020B0604020202020204" pitchFamily="34" charset="0"/>
                <a:ea typeface="新細明體" panose="02020500000000000000" pitchFamily="18" charset="-120"/>
              </a:rPr>
              <a:t>系統分析與設計</a:t>
            </a:r>
            <a:r>
              <a:rPr kumimoji="1" lang="zh-TW" altLang="en-US" sz="1200">
                <a:latin typeface="Arial" panose="020B0604020202020204" pitchFamily="34" charset="0"/>
                <a:ea typeface="新細明體" panose="02020500000000000000" pitchFamily="18" charset="-120"/>
              </a:rPr>
              <a:t>理論與實務應用(七版)   吳仁和、林信惠 著</a:t>
            </a:r>
          </a:p>
        </p:txBody>
      </p:sp>
      <p:sp>
        <p:nvSpPr>
          <p:cNvPr id="5" name="Text Box 4">
            <a:extLst>
              <a:ext uri="{FF2B5EF4-FFF2-40B4-BE49-F238E27FC236}">
                <a16:creationId xmlns:a16="http://schemas.microsoft.com/office/drawing/2014/main" id="{C4107200-0CEA-B846-A713-56A50625F423}"/>
              </a:ext>
            </a:extLst>
          </p:cNvPr>
          <p:cNvSpPr txBox="1">
            <a:spLocks noChangeArrowheads="1"/>
          </p:cNvSpPr>
          <p:nvPr/>
        </p:nvSpPr>
        <p:spPr bwMode="auto">
          <a:xfrm>
            <a:off x="6011863" y="0"/>
            <a:ext cx="28797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nchor="ctr"/>
          <a:lstStyle>
            <a:lvl1pPr>
              <a:defRPr>
                <a:solidFill>
                  <a:schemeClr val="tx1"/>
                </a:solidFill>
                <a:latin typeface="Thonburi" pitchFamily="2" charset="-34"/>
                <a:ea typeface="微軟正黑體" panose="020B0604030504040204" pitchFamily="34" charset="-120"/>
              </a:defRPr>
            </a:lvl1pPr>
            <a:lvl2pPr marL="742950" indent="-285750">
              <a:defRPr>
                <a:solidFill>
                  <a:schemeClr val="tx1"/>
                </a:solidFill>
                <a:latin typeface="Thonburi" pitchFamily="2" charset="-34"/>
                <a:ea typeface="微軟正黑體" panose="020B0604030504040204" pitchFamily="34" charset="-120"/>
              </a:defRPr>
            </a:lvl2pPr>
            <a:lvl3pPr marL="1143000" indent="-228600">
              <a:defRPr>
                <a:solidFill>
                  <a:schemeClr val="tx1"/>
                </a:solidFill>
                <a:latin typeface="Thonburi" pitchFamily="2" charset="-34"/>
                <a:ea typeface="微軟正黑體" panose="020B0604030504040204" pitchFamily="34" charset="-120"/>
              </a:defRPr>
            </a:lvl3pPr>
            <a:lvl4pPr marL="1600200" indent="-228600">
              <a:defRPr>
                <a:solidFill>
                  <a:schemeClr val="tx1"/>
                </a:solidFill>
                <a:latin typeface="Thonburi" pitchFamily="2" charset="-34"/>
                <a:ea typeface="微軟正黑體" panose="020B0604030504040204" pitchFamily="34" charset="-120"/>
              </a:defRPr>
            </a:lvl4pPr>
            <a:lvl5pPr marL="2057400" indent="-228600">
              <a:defRPr>
                <a:solidFill>
                  <a:schemeClr val="tx1"/>
                </a:solidFill>
                <a:latin typeface="Thonburi" pitchFamily="2" charset="-34"/>
                <a:ea typeface="微軟正黑體" panose="020B0604030504040204" pitchFamily="34" charset="-120"/>
              </a:defRPr>
            </a:lvl5pPr>
            <a:lvl6pPr marL="25146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6pPr>
            <a:lvl7pPr marL="29718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7pPr>
            <a:lvl8pPr marL="34290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8pPr>
            <a:lvl9pPr marL="38862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9pPr>
          </a:lstStyle>
          <a:p>
            <a:pPr algn="r" defTabSz="914400">
              <a:defRPr/>
            </a:pPr>
            <a:r>
              <a:rPr kumimoji="1" lang="en-US" altLang="zh-TW" sz="1400">
                <a:latin typeface="Times New Roman" panose="02020603050405020304" pitchFamily="18" charset="0"/>
                <a:ea typeface="華康特粗明體" pitchFamily="49" charset="-120"/>
              </a:rPr>
              <a:t>ISBN 978-986-457-029-4</a:t>
            </a:r>
          </a:p>
        </p:txBody>
      </p:sp>
      <p:sp>
        <p:nvSpPr>
          <p:cNvPr id="95234" name="Rectangle 2"/>
          <p:cNvSpPr>
            <a:spLocks noGrp="1" noChangeArrowheads="1"/>
          </p:cNvSpPr>
          <p:nvPr>
            <p:ph type="ctrTitle" sz="quarter"/>
          </p:nvPr>
        </p:nvSpPr>
        <p:spPr>
          <a:xfrm>
            <a:off x="250825" y="2974975"/>
            <a:ext cx="8637588" cy="900113"/>
          </a:xfrm>
          <a:extLst>
            <a:ext uri="{91240B29-F687-4F45-9708-019B960494DF}">
              <a14:hiddenLine xmlns:a14="http://schemas.microsoft.com/office/drawing/2010/main" w="9525">
                <a:solidFill>
                  <a:schemeClr val="tx1"/>
                </a:solidFill>
                <a:miter lim="800000"/>
                <a:headEnd/>
                <a:tailEnd/>
              </a14:hiddenLine>
            </a:ext>
          </a:extLst>
        </p:spPr>
        <p:txBody>
          <a:bodyPr/>
          <a:lstStyle>
            <a:lvl1pPr>
              <a:defRPr/>
            </a:lvl1pPr>
          </a:lstStyle>
          <a:p>
            <a:pPr lvl="0"/>
            <a:r>
              <a:rPr lang="zh-TW" altLang="en-US" noProof="0"/>
              <a:t>按一下以編輯母片標題樣式</a:t>
            </a:r>
          </a:p>
        </p:txBody>
      </p:sp>
    </p:spTree>
    <p:extLst>
      <p:ext uri="{BB962C8B-B14F-4D97-AF65-F5344CB8AC3E}">
        <p14:creationId xmlns:p14="http://schemas.microsoft.com/office/powerpoint/2010/main" val="2515329120"/>
      </p:ext>
    </p:extLst>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139841006"/>
      </p:ext>
    </p:extLst>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792913" y="449263"/>
            <a:ext cx="2024062" cy="5846762"/>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719138" y="449263"/>
            <a:ext cx="5921375" cy="5846762"/>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288994320"/>
      </p:ext>
    </p:extLst>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標題及文字在物件之上">
    <p:spTree>
      <p:nvGrpSpPr>
        <p:cNvPr id="1" name=""/>
        <p:cNvGrpSpPr/>
        <p:nvPr/>
      </p:nvGrpSpPr>
      <p:grpSpPr>
        <a:xfrm>
          <a:off x="0" y="0"/>
          <a:ext cx="0" cy="0"/>
          <a:chOff x="0" y="0"/>
          <a:chExt cx="0" cy="0"/>
        </a:xfrm>
      </p:grpSpPr>
      <p:sp>
        <p:nvSpPr>
          <p:cNvPr id="2" name="標題 1"/>
          <p:cNvSpPr>
            <a:spLocks noGrp="1"/>
          </p:cNvSpPr>
          <p:nvPr>
            <p:ph type="title"/>
          </p:nvPr>
        </p:nvSpPr>
        <p:spPr>
          <a:xfrm>
            <a:off x="1079500" y="449263"/>
            <a:ext cx="7377113" cy="900112"/>
          </a:xfrm>
        </p:spPr>
        <p:txBody>
          <a:bodyPr/>
          <a:lstStyle/>
          <a:p>
            <a:r>
              <a:rPr lang="zh-TW" altLang="en-US"/>
              <a:t>按一下以編輯母片標題樣式</a:t>
            </a:r>
          </a:p>
        </p:txBody>
      </p:sp>
      <p:sp>
        <p:nvSpPr>
          <p:cNvPr id="3" name="文字版面配置區 2"/>
          <p:cNvSpPr>
            <a:spLocks noGrp="1"/>
          </p:cNvSpPr>
          <p:nvPr>
            <p:ph type="body" sz="half" idx="1"/>
          </p:nvPr>
        </p:nvSpPr>
        <p:spPr>
          <a:xfrm>
            <a:off x="719138" y="1438275"/>
            <a:ext cx="8097837" cy="23526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719138" y="3943350"/>
            <a:ext cx="8097837" cy="23526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89109026"/>
      </p:ext>
    </p:extLst>
  </p:cSld>
  <p:clrMapOvr>
    <a:masterClrMapping/>
  </p:clrMapOvr>
  <p:transition spd="med">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Tree>
    <p:extLst>
      <p:ext uri="{BB962C8B-B14F-4D97-AF65-F5344CB8AC3E}">
        <p14:creationId xmlns:p14="http://schemas.microsoft.com/office/powerpoint/2010/main" val="3154956846"/>
      </p:ext>
    </p:extLst>
  </p:cSld>
  <p:clrMapOvr>
    <a:masterClrMapping/>
  </p:clrMapOvr>
  <p:transition spd="med">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401721762"/>
      </p:ext>
    </p:extLst>
  </p:cSld>
  <p:clrMapOvr>
    <a:masterClrMapping/>
  </p:clrMapOvr>
  <p:transition spd="med">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2816999909"/>
      </p:ext>
    </p:extLst>
  </p:cSld>
  <p:clrMapOvr>
    <a:masterClrMapping/>
  </p:clrMapOvr>
  <p:transition spd="med">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719138" y="1438275"/>
            <a:ext cx="3971925" cy="4857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843463" y="1438275"/>
            <a:ext cx="3973512" cy="4857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951192007"/>
      </p:ext>
    </p:extLst>
  </p:cSld>
  <p:clrMapOvr>
    <a:masterClrMapping/>
  </p:clrMapOvr>
  <p:transition spd="med">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903096500"/>
      </p:ext>
    </p:extLst>
  </p:cSld>
  <p:clrMapOvr>
    <a:masterClrMapping/>
  </p:clrMapOvr>
  <p:transition spd="med">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4227492818"/>
      </p:ext>
    </p:extLst>
  </p:cSld>
  <p:clrMapOvr>
    <a:masterClrMapping/>
  </p:clrMapOvr>
  <p:transition spd="med">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111257"/>
      </p:ext>
    </p:extLst>
  </p:cSld>
  <p:clrMapOvr>
    <a:masterClrMapping/>
  </p:clrMapOvr>
  <p:transition spd="med">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91805093"/>
      </p:ext>
    </p:extLst>
  </p:cSld>
  <p:clrMapOvr>
    <a:masterClrMapping/>
  </p:clrMapOvr>
  <p:transition spd="med">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879210855"/>
      </p:ext>
    </p:extLst>
  </p:cSld>
  <p:clrMapOvr>
    <a:masterClrMapping/>
  </p:clrMapOvr>
  <p:transition spd="med">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1995446397"/>
      </p:ext>
    </p:extLst>
  </p:cSld>
  <p:clrMapOvr>
    <a:masterClrMapping/>
  </p:clrMapOvr>
  <p:transition spd="med">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106541275"/>
      </p:ext>
    </p:extLst>
  </p:cSld>
  <p:clrMapOvr>
    <a:masterClrMapping/>
  </p:clrMapOvr>
  <p:transition spd="med">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792913" y="449263"/>
            <a:ext cx="2024062" cy="5846762"/>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719138" y="449263"/>
            <a:ext cx="5921375" cy="5846762"/>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68162355"/>
      </p:ext>
    </p:extLst>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1415532091"/>
      </p:ext>
    </p:extLst>
  </p:cSld>
  <p:clrMapOvr>
    <a:masterClrMapping/>
  </p:clrMapOvr>
  <p:transition spd="med">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719138" y="1438275"/>
            <a:ext cx="3971925" cy="4857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843463" y="1438275"/>
            <a:ext cx="3973512" cy="4857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401402966"/>
      </p:ext>
    </p:extLst>
  </p:cSld>
  <p:clrMapOvr>
    <a:masterClrMapping/>
  </p:clrMapOvr>
  <p:transition spd="med">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036592420"/>
      </p:ext>
    </p:extLst>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528254948"/>
      </p:ext>
    </p:extLst>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20997"/>
      </p:ext>
    </p:extLst>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4186867031"/>
      </p:ext>
    </p:extLst>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218457235"/>
      </p:ext>
    </p:extLst>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7A85844-E974-664E-99A7-17FF25760B8B}"/>
              </a:ext>
            </a:extLst>
          </p:cNvPr>
          <p:cNvSpPr>
            <a:spLocks noGrp="1" noChangeArrowheads="1"/>
          </p:cNvSpPr>
          <p:nvPr>
            <p:ph type="title"/>
          </p:nvPr>
        </p:nvSpPr>
        <p:spPr bwMode="auto">
          <a:xfrm>
            <a:off x="1079500" y="449263"/>
            <a:ext cx="7377113" cy="90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zh-TW" altLang="en-US"/>
              <a:t>按一下以編輯母片標題樣式</a:t>
            </a:r>
          </a:p>
        </p:txBody>
      </p:sp>
      <p:sp>
        <p:nvSpPr>
          <p:cNvPr id="1027" name="Rectangle 3">
            <a:extLst>
              <a:ext uri="{FF2B5EF4-FFF2-40B4-BE49-F238E27FC236}">
                <a16:creationId xmlns:a16="http://schemas.microsoft.com/office/drawing/2014/main" id="{4C42466E-9FBE-5443-BB97-07BCEF0968C2}"/>
              </a:ext>
            </a:extLst>
          </p:cNvPr>
          <p:cNvSpPr>
            <a:spLocks noGrp="1" noChangeArrowheads="1"/>
          </p:cNvSpPr>
          <p:nvPr>
            <p:ph type="body" idx="1"/>
          </p:nvPr>
        </p:nvSpPr>
        <p:spPr bwMode="auto">
          <a:xfrm>
            <a:off x="719138" y="1438275"/>
            <a:ext cx="8097837"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zh-TW" altLang="en-US"/>
              <a:t>按一下以編輯母片本文樣式</a:t>
            </a:r>
          </a:p>
          <a:p>
            <a:pPr lvl="1"/>
            <a:r>
              <a:rPr lang="zh-TW" altLang="en-US"/>
              <a:t>第二階層</a:t>
            </a:r>
          </a:p>
          <a:p>
            <a:pPr lvl="2"/>
            <a:r>
              <a:rPr lang="zh-TW" altLang="en-US"/>
              <a:t>第三階層</a:t>
            </a:r>
          </a:p>
          <a:p>
            <a:pPr lvl="3"/>
            <a:r>
              <a:rPr lang="zh-TW" altLang="en-US"/>
              <a:t>第四階層</a:t>
            </a:r>
          </a:p>
          <a:p>
            <a:pPr lvl="4"/>
            <a:r>
              <a:rPr lang="zh-TW" altLang="en-US"/>
              <a:t>第五階層</a:t>
            </a:r>
          </a:p>
        </p:txBody>
      </p:sp>
      <p:pic>
        <p:nvPicPr>
          <p:cNvPr id="1028" name="Picture 4" descr="資訊科技_bg2">
            <a:extLst>
              <a:ext uri="{FF2B5EF4-FFF2-40B4-BE49-F238E27FC236}">
                <a16:creationId xmlns:a16="http://schemas.microsoft.com/office/drawing/2014/main" id="{DD4FE170-3918-3648-A8D5-6BEE396C733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43038" y="1349375"/>
            <a:ext cx="6651625" cy="10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5">
            <a:extLst>
              <a:ext uri="{FF2B5EF4-FFF2-40B4-BE49-F238E27FC236}">
                <a16:creationId xmlns:a16="http://schemas.microsoft.com/office/drawing/2014/main" id="{26C52E39-AE51-AF43-B891-7DCD831F1773}"/>
              </a:ext>
            </a:extLst>
          </p:cNvPr>
          <p:cNvSpPr txBox="1">
            <a:spLocks noChangeArrowheads="1"/>
          </p:cNvSpPr>
          <p:nvPr/>
        </p:nvSpPr>
        <p:spPr bwMode="auto">
          <a:xfrm>
            <a:off x="250825" y="0"/>
            <a:ext cx="446881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rIns="0" anchor="ctr"/>
          <a:lstStyle>
            <a:lvl1pPr>
              <a:defRPr>
                <a:solidFill>
                  <a:schemeClr val="tx1"/>
                </a:solidFill>
                <a:latin typeface="Thonburi" pitchFamily="2" charset="-34"/>
                <a:ea typeface="微軟正黑體" panose="020B0604030504040204" pitchFamily="34" charset="-120"/>
              </a:defRPr>
            </a:lvl1pPr>
            <a:lvl2pPr marL="742950" indent="-285750">
              <a:defRPr>
                <a:solidFill>
                  <a:schemeClr val="tx1"/>
                </a:solidFill>
                <a:latin typeface="Thonburi" pitchFamily="2" charset="-34"/>
                <a:ea typeface="微軟正黑體" panose="020B0604030504040204" pitchFamily="34" charset="-120"/>
              </a:defRPr>
            </a:lvl2pPr>
            <a:lvl3pPr marL="1143000" indent="-228600">
              <a:defRPr>
                <a:solidFill>
                  <a:schemeClr val="tx1"/>
                </a:solidFill>
                <a:latin typeface="Thonburi" pitchFamily="2" charset="-34"/>
                <a:ea typeface="微軟正黑體" panose="020B0604030504040204" pitchFamily="34" charset="-120"/>
              </a:defRPr>
            </a:lvl3pPr>
            <a:lvl4pPr marL="1600200" indent="-228600">
              <a:defRPr>
                <a:solidFill>
                  <a:schemeClr val="tx1"/>
                </a:solidFill>
                <a:latin typeface="Thonburi" pitchFamily="2" charset="-34"/>
                <a:ea typeface="微軟正黑體" panose="020B0604030504040204" pitchFamily="34" charset="-120"/>
              </a:defRPr>
            </a:lvl4pPr>
            <a:lvl5pPr marL="2057400" indent="-228600">
              <a:defRPr>
                <a:solidFill>
                  <a:schemeClr val="tx1"/>
                </a:solidFill>
                <a:latin typeface="Thonburi" pitchFamily="2" charset="-34"/>
                <a:ea typeface="微軟正黑體" panose="020B0604030504040204" pitchFamily="34" charset="-120"/>
              </a:defRPr>
            </a:lvl5pPr>
            <a:lvl6pPr marL="25146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6pPr>
            <a:lvl7pPr marL="29718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7pPr>
            <a:lvl8pPr marL="34290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8pPr>
            <a:lvl9pPr marL="38862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9pPr>
          </a:lstStyle>
          <a:p>
            <a:pPr defTabSz="914400">
              <a:defRPr/>
            </a:pPr>
            <a:r>
              <a:rPr kumimoji="1" lang="zh-TW" altLang="en-US" sz="1600">
                <a:latin typeface="Arial" panose="020B0604020202020204" pitchFamily="34" charset="0"/>
                <a:ea typeface="新細明體" panose="02020500000000000000" pitchFamily="18" charset="-120"/>
              </a:rPr>
              <a:t>系統分析與設計</a:t>
            </a:r>
            <a:r>
              <a:rPr kumimoji="1" lang="zh-TW" altLang="en-US" sz="1200">
                <a:latin typeface="Arial" panose="020B0604020202020204" pitchFamily="34" charset="0"/>
                <a:ea typeface="新細明體" panose="02020500000000000000" pitchFamily="18" charset="-120"/>
              </a:rPr>
              <a:t>理論與實務應用(七版)   吳仁和、林信惠 著</a:t>
            </a:r>
          </a:p>
        </p:txBody>
      </p:sp>
      <p:sp>
        <p:nvSpPr>
          <p:cNvPr id="1030" name="Text Box 4">
            <a:extLst>
              <a:ext uri="{FF2B5EF4-FFF2-40B4-BE49-F238E27FC236}">
                <a16:creationId xmlns:a16="http://schemas.microsoft.com/office/drawing/2014/main" id="{3BD61B7B-FFF4-E14D-8413-932261A0177A}"/>
              </a:ext>
            </a:extLst>
          </p:cNvPr>
          <p:cNvSpPr txBox="1">
            <a:spLocks noChangeArrowheads="1"/>
          </p:cNvSpPr>
          <p:nvPr/>
        </p:nvSpPr>
        <p:spPr bwMode="auto">
          <a:xfrm>
            <a:off x="6011863" y="0"/>
            <a:ext cx="28797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nchor="ctr"/>
          <a:lstStyle>
            <a:lvl1pPr>
              <a:defRPr>
                <a:solidFill>
                  <a:schemeClr val="tx1"/>
                </a:solidFill>
                <a:latin typeface="Thonburi" pitchFamily="2" charset="-34"/>
                <a:ea typeface="微軟正黑體" panose="020B0604030504040204" pitchFamily="34" charset="-120"/>
              </a:defRPr>
            </a:lvl1pPr>
            <a:lvl2pPr marL="742950" indent="-285750">
              <a:defRPr>
                <a:solidFill>
                  <a:schemeClr val="tx1"/>
                </a:solidFill>
                <a:latin typeface="Thonburi" pitchFamily="2" charset="-34"/>
                <a:ea typeface="微軟正黑體" panose="020B0604030504040204" pitchFamily="34" charset="-120"/>
              </a:defRPr>
            </a:lvl2pPr>
            <a:lvl3pPr marL="1143000" indent="-228600">
              <a:defRPr>
                <a:solidFill>
                  <a:schemeClr val="tx1"/>
                </a:solidFill>
                <a:latin typeface="Thonburi" pitchFamily="2" charset="-34"/>
                <a:ea typeface="微軟正黑體" panose="020B0604030504040204" pitchFamily="34" charset="-120"/>
              </a:defRPr>
            </a:lvl3pPr>
            <a:lvl4pPr marL="1600200" indent="-228600">
              <a:defRPr>
                <a:solidFill>
                  <a:schemeClr val="tx1"/>
                </a:solidFill>
                <a:latin typeface="Thonburi" pitchFamily="2" charset="-34"/>
                <a:ea typeface="微軟正黑體" panose="020B0604030504040204" pitchFamily="34" charset="-120"/>
              </a:defRPr>
            </a:lvl4pPr>
            <a:lvl5pPr marL="2057400" indent="-228600">
              <a:defRPr>
                <a:solidFill>
                  <a:schemeClr val="tx1"/>
                </a:solidFill>
                <a:latin typeface="Thonburi" pitchFamily="2" charset="-34"/>
                <a:ea typeface="微軟正黑體" panose="020B0604030504040204" pitchFamily="34" charset="-120"/>
              </a:defRPr>
            </a:lvl5pPr>
            <a:lvl6pPr marL="25146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6pPr>
            <a:lvl7pPr marL="29718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7pPr>
            <a:lvl8pPr marL="34290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8pPr>
            <a:lvl9pPr marL="38862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9pPr>
          </a:lstStyle>
          <a:p>
            <a:pPr algn="r" defTabSz="914400">
              <a:defRPr/>
            </a:pPr>
            <a:r>
              <a:rPr kumimoji="1" lang="en-US" altLang="zh-TW" sz="1400">
                <a:latin typeface="Times New Roman" panose="02020603050405020304" pitchFamily="18" charset="0"/>
                <a:ea typeface="華康特粗明體" pitchFamily="49" charset="-120"/>
              </a:rPr>
              <a:t>ISBN 978-986-457-029-4</a:t>
            </a:r>
          </a:p>
        </p:txBody>
      </p:sp>
    </p:spTree>
  </p:cSld>
  <p:clrMap bg1="dk2" tx1="lt1" bg2="dk1" tx2="lt2" accent1="accent1" accent2="accent2" accent3="accent3" accent4="accent4" accent5="accent5" accent6="accent6" hlink="hlink" folHlink="folHlink"/>
  <p:sldLayoutIdLst>
    <p:sldLayoutId id="2147483919"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Lst>
  <p:transition spd="med">
    <p:random/>
  </p:transition>
  <p:txStyles>
    <p:titleStyle>
      <a:lvl1pPr algn="ctr" rtl="0" eaLnBrk="0" fontAlgn="base" hangingPunct="0">
        <a:spcBef>
          <a:spcPct val="0"/>
        </a:spcBef>
        <a:spcAft>
          <a:spcPct val="0"/>
        </a:spcAft>
        <a:defRPr kumimoji="1" sz="3200">
          <a:solidFill>
            <a:srgbClr val="0E3384"/>
          </a:solidFill>
          <a:latin typeface="+mj-lt"/>
          <a:ea typeface="+mj-ea"/>
          <a:cs typeface="+mj-cs"/>
        </a:defRPr>
      </a:lvl1pPr>
      <a:lvl2pPr algn="ctr" rtl="0" eaLnBrk="0" fontAlgn="base" hangingPunct="0">
        <a:spcBef>
          <a:spcPct val="0"/>
        </a:spcBef>
        <a:spcAft>
          <a:spcPct val="0"/>
        </a:spcAft>
        <a:defRPr kumimoji="1" sz="3200">
          <a:solidFill>
            <a:srgbClr val="0E3384"/>
          </a:solidFill>
          <a:latin typeface="Times New Roman" pitchFamily="18" charset="0"/>
          <a:ea typeface="華康特粗明體" pitchFamily="49" charset="-120"/>
        </a:defRPr>
      </a:lvl2pPr>
      <a:lvl3pPr algn="ctr" rtl="0" eaLnBrk="0" fontAlgn="base" hangingPunct="0">
        <a:spcBef>
          <a:spcPct val="0"/>
        </a:spcBef>
        <a:spcAft>
          <a:spcPct val="0"/>
        </a:spcAft>
        <a:defRPr kumimoji="1" sz="3200">
          <a:solidFill>
            <a:srgbClr val="0E3384"/>
          </a:solidFill>
          <a:latin typeface="Times New Roman" pitchFamily="18" charset="0"/>
          <a:ea typeface="華康特粗明體" pitchFamily="49" charset="-120"/>
        </a:defRPr>
      </a:lvl3pPr>
      <a:lvl4pPr algn="ctr" rtl="0" eaLnBrk="0" fontAlgn="base" hangingPunct="0">
        <a:spcBef>
          <a:spcPct val="0"/>
        </a:spcBef>
        <a:spcAft>
          <a:spcPct val="0"/>
        </a:spcAft>
        <a:defRPr kumimoji="1" sz="3200">
          <a:solidFill>
            <a:srgbClr val="0E3384"/>
          </a:solidFill>
          <a:latin typeface="Times New Roman" pitchFamily="18" charset="0"/>
          <a:ea typeface="華康特粗明體" pitchFamily="49" charset="-120"/>
        </a:defRPr>
      </a:lvl4pPr>
      <a:lvl5pPr algn="ctr" rtl="0" eaLnBrk="0" fontAlgn="base" hangingPunct="0">
        <a:spcBef>
          <a:spcPct val="0"/>
        </a:spcBef>
        <a:spcAft>
          <a:spcPct val="0"/>
        </a:spcAft>
        <a:defRPr kumimoji="1" sz="3200">
          <a:solidFill>
            <a:srgbClr val="0E3384"/>
          </a:solidFill>
          <a:latin typeface="Times New Roman" pitchFamily="18" charset="0"/>
          <a:ea typeface="華康特粗明體" pitchFamily="49" charset="-120"/>
        </a:defRPr>
      </a:lvl5pPr>
      <a:lvl6pPr marL="457200" algn="ctr" rtl="0" fontAlgn="base" hangingPunct="0">
        <a:spcBef>
          <a:spcPct val="0"/>
        </a:spcBef>
        <a:spcAft>
          <a:spcPct val="0"/>
        </a:spcAft>
        <a:defRPr kumimoji="1" sz="3200">
          <a:solidFill>
            <a:srgbClr val="0E3384"/>
          </a:solidFill>
          <a:latin typeface="Times New Roman" pitchFamily="18" charset="0"/>
          <a:ea typeface="華康特粗明體" pitchFamily="49" charset="-120"/>
        </a:defRPr>
      </a:lvl6pPr>
      <a:lvl7pPr marL="914400" algn="ctr" rtl="0" fontAlgn="base" hangingPunct="0">
        <a:spcBef>
          <a:spcPct val="0"/>
        </a:spcBef>
        <a:spcAft>
          <a:spcPct val="0"/>
        </a:spcAft>
        <a:defRPr kumimoji="1" sz="3200">
          <a:solidFill>
            <a:srgbClr val="0E3384"/>
          </a:solidFill>
          <a:latin typeface="Times New Roman" pitchFamily="18" charset="0"/>
          <a:ea typeface="華康特粗明體" pitchFamily="49" charset="-120"/>
        </a:defRPr>
      </a:lvl7pPr>
      <a:lvl8pPr marL="1371600" algn="ctr" rtl="0" fontAlgn="base" hangingPunct="0">
        <a:spcBef>
          <a:spcPct val="0"/>
        </a:spcBef>
        <a:spcAft>
          <a:spcPct val="0"/>
        </a:spcAft>
        <a:defRPr kumimoji="1" sz="3200">
          <a:solidFill>
            <a:srgbClr val="0E3384"/>
          </a:solidFill>
          <a:latin typeface="Times New Roman" pitchFamily="18" charset="0"/>
          <a:ea typeface="華康特粗明體" pitchFamily="49" charset="-120"/>
        </a:defRPr>
      </a:lvl8pPr>
      <a:lvl9pPr marL="1828800" algn="ctr" rtl="0" fontAlgn="base" hangingPunct="0">
        <a:spcBef>
          <a:spcPct val="0"/>
        </a:spcBef>
        <a:spcAft>
          <a:spcPct val="0"/>
        </a:spcAft>
        <a:defRPr kumimoji="1" sz="3200">
          <a:solidFill>
            <a:srgbClr val="0E3384"/>
          </a:solidFill>
          <a:latin typeface="Times New Roman" pitchFamily="18" charset="0"/>
          <a:ea typeface="華康特粗明體" pitchFamily="49" charset="-120"/>
        </a:defRPr>
      </a:lvl9pPr>
    </p:titleStyle>
    <p:bodyStyle>
      <a:lvl1pPr marL="342900" indent="-342900" algn="just" rtl="0" eaLnBrk="0" fontAlgn="base" hangingPunct="0">
        <a:lnSpc>
          <a:spcPct val="120000"/>
        </a:lnSpc>
        <a:spcBef>
          <a:spcPct val="20000"/>
        </a:spcBef>
        <a:spcAft>
          <a:spcPct val="0"/>
        </a:spcAft>
        <a:buFont typeface="Wingdings" pitchFamily="2" charset="2"/>
        <a:buChar char="q"/>
        <a:defRPr kumimoji="1" sz="2200">
          <a:solidFill>
            <a:schemeClr val="bg2"/>
          </a:solidFill>
          <a:latin typeface="+mn-lt"/>
          <a:ea typeface="+mn-ea"/>
          <a:cs typeface="+mn-cs"/>
        </a:defRPr>
      </a:lvl1pPr>
      <a:lvl2pPr marL="742950" indent="-285750" algn="just" rtl="0" eaLnBrk="0" fontAlgn="base" hangingPunct="0">
        <a:lnSpc>
          <a:spcPct val="120000"/>
        </a:lnSpc>
        <a:spcBef>
          <a:spcPct val="20000"/>
        </a:spcBef>
        <a:spcAft>
          <a:spcPct val="0"/>
        </a:spcAft>
        <a:buFont typeface="Wingdings" pitchFamily="2" charset="2"/>
        <a:buChar char="l"/>
        <a:defRPr kumimoji="1" sz="2200">
          <a:solidFill>
            <a:schemeClr val="bg2"/>
          </a:solidFill>
          <a:latin typeface="+mn-lt"/>
          <a:ea typeface="+mn-ea"/>
        </a:defRPr>
      </a:lvl2pPr>
      <a:lvl3pPr marL="1143000" indent="-228600" algn="just" rtl="0" eaLnBrk="0" fontAlgn="base" hangingPunct="0">
        <a:lnSpc>
          <a:spcPct val="120000"/>
        </a:lnSpc>
        <a:spcBef>
          <a:spcPct val="20000"/>
        </a:spcBef>
        <a:spcAft>
          <a:spcPct val="0"/>
        </a:spcAft>
        <a:buChar char="–"/>
        <a:defRPr kumimoji="1" sz="2200">
          <a:solidFill>
            <a:schemeClr val="bg2"/>
          </a:solidFill>
          <a:latin typeface="+mn-lt"/>
          <a:ea typeface="+mn-ea"/>
        </a:defRPr>
      </a:lvl3pPr>
      <a:lvl4pPr marL="1600200" indent="-228600" algn="just" rtl="0" eaLnBrk="0" fontAlgn="base" hangingPunct="0">
        <a:lnSpc>
          <a:spcPct val="120000"/>
        </a:lnSpc>
        <a:spcBef>
          <a:spcPct val="20000"/>
        </a:spcBef>
        <a:spcAft>
          <a:spcPct val="0"/>
        </a:spcAft>
        <a:buFont typeface="Wingdings" pitchFamily="2" charset="2"/>
        <a:buChar char="§"/>
        <a:defRPr kumimoji="1" sz="2200">
          <a:solidFill>
            <a:schemeClr val="bg2"/>
          </a:solidFill>
          <a:latin typeface="+mn-lt"/>
          <a:ea typeface="+mn-ea"/>
        </a:defRPr>
      </a:lvl4pPr>
      <a:lvl5pPr marL="2057400" indent="-228600" algn="just" rtl="0" eaLnBrk="0" fontAlgn="base" hangingPunct="0">
        <a:lnSpc>
          <a:spcPct val="120000"/>
        </a:lnSpc>
        <a:spcBef>
          <a:spcPct val="20000"/>
        </a:spcBef>
        <a:spcAft>
          <a:spcPct val="0"/>
        </a:spcAft>
        <a:buChar char="•"/>
        <a:defRPr kumimoji="1" sz="2200">
          <a:solidFill>
            <a:schemeClr val="bg2"/>
          </a:solidFill>
          <a:latin typeface="+mn-lt"/>
          <a:ea typeface="+mn-ea"/>
        </a:defRPr>
      </a:lvl5pPr>
      <a:lvl6pPr marL="2514600" indent="-228600" algn="just" rtl="0" fontAlgn="base" hangingPunct="0">
        <a:lnSpc>
          <a:spcPct val="120000"/>
        </a:lnSpc>
        <a:spcBef>
          <a:spcPct val="20000"/>
        </a:spcBef>
        <a:spcAft>
          <a:spcPct val="0"/>
        </a:spcAft>
        <a:buChar char="•"/>
        <a:defRPr kumimoji="1" sz="2200">
          <a:solidFill>
            <a:schemeClr val="bg2"/>
          </a:solidFill>
          <a:latin typeface="+mn-lt"/>
          <a:ea typeface="+mn-ea"/>
        </a:defRPr>
      </a:lvl6pPr>
      <a:lvl7pPr marL="2971800" indent="-228600" algn="just" rtl="0" fontAlgn="base" hangingPunct="0">
        <a:lnSpc>
          <a:spcPct val="120000"/>
        </a:lnSpc>
        <a:spcBef>
          <a:spcPct val="20000"/>
        </a:spcBef>
        <a:spcAft>
          <a:spcPct val="0"/>
        </a:spcAft>
        <a:buChar char="•"/>
        <a:defRPr kumimoji="1" sz="2200">
          <a:solidFill>
            <a:schemeClr val="bg2"/>
          </a:solidFill>
          <a:latin typeface="+mn-lt"/>
          <a:ea typeface="+mn-ea"/>
        </a:defRPr>
      </a:lvl7pPr>
      <a:lvl8pPr marL="3429000" indent="-228600" algn="just" rtl="0" fontAlgn="base" hangingPunct="0">
        <a:lnSpc>
          <a:spcPct val="120000"/>
        </a:lnSpc>
        <a:spcBef>
          <a:spcPct val="20000"/>
        </a:spcBef>
        <a:spcAft>
          <a:spcPct val="0"/>
        </a:spcAft>
        <a:buChar char="•"/>
        <a:defRPr kumimoji="1" sz="2200">
          <a:solidFill>
            <a:schemeClr val="bg2"/>
          </a:solidFill>
          <a:latin typeface="+mn-lt"/>
          <a:ea typeface="+mn-ea"/>
        </a:defRPr>
      </a:lvl8pPr>
      <a:lvl9pPr marL="3886200" indent="-228600" algn="just" rtl="0" fontAlgn="base" hangingPunct="0">
        <a:lnSpc>
          <a:spcPct val="120000"/>
        </a:lnSpc>
        <a:spcBef>
          <a:spcPct val="20000"/>
        </a:spcBef>
        <a:spcAft>
          <a:spcPct val="0"/>
        </a:spcAft>
        <a:buChar char="•"/>
        <a:defRPr kumimoji="1" sz="2200">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52E8C8B-A425-6547-8B15-518C1D97940C}"/>
              </a:ext>
            </a:extLst>
          </p:cNvPr>
          <p:cNvSpPr>
            <a:spLocks noGrp="1" noChangeArrowheads="1"/>
          </p:cNvSpPr>
          <p:nvPr>
            <p:ph type="title"/>
          </p:nvPr>
        </p:nvSpPr>
        <p:spPr bwMode="auto">
          <a:xfrm>
            <a:off x="1079500" y="449263"/>
            <a:ext cx="7377113"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zh-TW" altLang="en-US"/>
              <a:t>按一下以編輯母片標題樣式</a:t>
            </a:r>
          </a:p>
        </p:txBody>
      </p:sp>
      <p:sp>
        <p:nvSpPr>
          <p:cNvPr id="3075" name="Rectangle 3">
            <a:extLst>
              <a:ext uri="{FF2B5EF4-FFF2-40B4-BE49-F238E27FC236}">
                <a16:creationId xmlns:a16="http://schemas.microsoft.com/office/drawing/2014/main" id="{A21E3AAD-A389-AD43-8F02-DD443F360994}"/>
              </a:ext>
            </a:extLst>
          </p:cNvPr>
          <p:cNvSpPr>
            <a:spLocks noGrp="1" noChangeArrowheads="1"/>
          </p:cNvSpPr>
          <p:nvPr>
            <p:ph type="body" idx="1"/>
          </p:nvPr>
        </p:nvSpPr>
        <p:spPr bwMode="auto">
          <a:xfrm>
            <a:off x="719138" y="1438275"/>
            <a:ext cx="8097837"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zh-TW" altLang="en-US"/>
              <a:t>按一下以編輯母片本文樣式</a:t>
            </a:r>
          </a:p>
          <a:p>
            <a:pPr lvl="1"/>
            <a:r>
              <a:rPr lang="zh-TW" altLang="en-US"/>
              <a:t>第二階層</a:t>
            </a:r>
          </a:p>
          <a:p>
            <a:pPr lvl="2"/>
            <a:r>
              <a:rPr lang="zh-TW" altLang="en-US"/>
              <a:t>第三階層</a:t>
            </a:r>
          </a:p>
          <a:p>
            <a:pPr lvl="3"/>
            <a:r>
              <a:rPr lang="zh-TW" altLang="en-US"/>
              <a:t>第四階層</a:t>
            </a:r>
          </a:p>
          <a:p>
            <a:pPr lvl="4"/>
            <a:r>
              <a:rPr lang="zh-TW" altLang="en-US"/>
              <a:t>第五階層</a:t>
            </a:r>
          </a:p>
        </p:txBody>
      </p:sp>
      <p:pic>
        <p:nvPicPr>
          <p:cNvPr id="3076" name="Picture 6" descr="資訊科技_bg2">
            <a:extLst>
              <a:ext uri="{FF2B5EF4-FFF2-40B4-BE49-F238E27FC236}">
                <a16:creationId xmlns:a16="http://schemas.microsoft.com/office/drawing/2014/main" id="{D89797EA-A23D-B345-8EF0-1703FDC1939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3038" y="1349375"/>
            <a:ext cx="6651625" cy="10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Text Box 4">
            <a:extLst>
              <a:ext uri="{FF2B5EF4-FFF2-40B4-BE49-F238E27FC236}">
                <a16:creationId xmlns:a16="http://schemas.microsoft.com/office/drawing/2014/main" id="{1BD65A65-A32C-854D-A0A8-87E0FCD57535}"/>
              </a:ext>
            </a:extLst>
          </p:cNvPr>
          <p:cNvSpPr txBox="1">
            <a:spLocks noChangeArrowheads="1"/>
          </p:cNvSpPr>
          <p:nvPr/>
        </p:nvSpPr>
        <p:spPr bwMode="auto">
          <a:xfrm>
            <a:off x="6011863" y="0"/>
            <a:ext cx="28797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nchor="ctr"/>
          <a:lstStyle>
            <a:lvl1pPr>
              <a:defRPr>
                <a:solidFill>
                  <a:schemeClr val="tx1"/>
                </a:solidFill>
                <a:latin typeface="Thonburi" pitchFamily="2" charset="-34"/>
                <a:ea typeface="微軟正黑體" panose="020B0604030504040204" pitchFamily="34" charset="-120"/>
              </a:defRPr>
            </a:lvl1pPr>
            <a:lvl2pPr marL="742950" indent="-285750">
              <a:defRPr>
                <a:solidFill>
                  <a:schemeClr val="tx1"/>
                </a:solidFill>
                <a:latin typeface="Thonburi" pitchFamily="2" charset="-34"/>
                <a:ea typeface="微軟正黑體" panose="020B0604030504040204" pitchFamily="34" charset="-120"/>
              </a:defRPr>
            </a:lvl2pPr>
            <a:lvl3pPr marL="1143000" indent="-228600">
              <a:defRPr>
                <a:solidFill>
                  <a:schemeClr val="tx1"/>
                </a:solidFill>
                <a:latin typeface="Thonburi" pitchFamily="2" charset="-34"/>
                <a:ea typeface="微軟正黑體" panose="020B0604030504040204" pitchFamily="34" charset="-120"/>
              </a:defRPr>
            </a:lvl3pPr>
            <a:lvl4pPr marL="1600200" indent="-228600">
              <a:defRPr>
                <a:solidFill>
                  <a:schemeClr val="tx1"/>
                </a:solidFill>
                <a:latin typeface="Thonburi" pitchFamily="2" charset="-34"/>
                <a:ea typeface="微軟正黑體" panose="020B0604030504040204" pitchFamily="34" charset="-120"/>
              </a:defRPr>
            </a:lvl4pPr>
            <a:lvl5pPr marL="2057400" indent="-228600">
              <a:defRPr>
                <a:solidFill>
                  <a:schemeClr val="tx1"/>
                </a:solidFill>
                <a:latin typeface="Thonburi" pitchFamily="2" charset="-34"/>
                <a:ea typeface="微軟正黑體" panose="020B0604030504040204" pitchFamily="34" charset="-120"/>
              </a:defRPr>
            </a:lvl5pPr>
            <a:lvl6pPr marL="25146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6pPr>
            <a:lvl7pPr marL="29718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7pPr>
            <a:lvl8pPr marL="34290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8pPr>
            <a:lvl9pPr marL="38862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9pPr>
          </a:lstStyle>
          <a:p>
            <a:pPr algn="r" defTabSz="914400">
              <a:defRPr/>
            </a:pPr>
            <a:r>
              <a:rPr kumimoji="1" lang="en-US" altLang="zh-TW" sz="1400">
                <a:latin typeface="Times New Roman" panose="02020603050405020304" pitchFamily="18" charset="0"/>
                <a:ea typeface="華康特粗明體" pitchFamily="49" charset="-120"/>
              </a:rPr>
              <a:t>ISBN 978-986-457-029-4</a:t>
            </a:r>
          </a:p>
        </p:txBody>
      </p:sp>
      <p:sp>
        <p:nvSpPr>
          <p:cNvPr id="2054" name="Text Box 5">
            <a:extLst>
              <a:ext uri="{FF2B5EF4-FFF2-40B4-BE49-F238E27FC236}">
                <a16:creationId xmlns:a16="http://schemas.microsoft.com/office/drawing/2014/main" id="{D2BF2B37-D2E9-6545-AAC3-B119670C43EE}"/>
              </a:ext>
            </a:extLst>
          </p:cNvPr>
          <p:cNvSpPr txBox="1">
            <a:spLocks noChangeArrowheads="1"/>
          </p:cNvSpPr>
          <p:nvPr/>
        </p:nvSpPr>
        <p:spPr bwMode="auto">
          <a:xfrm>
            <a:off x="250825" y="0"/>
            <a:ext cx="446881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rIns="0" anchor="ctr"/>
          <a:lstStyle>
            <a:lvl1pPr>
              <a:defRPr>
                <a:solidFill>
                  <a:schemeClr val="tx1"/>
                </a:solidFill>
                <a:latin typeface="Thonburi" pitchFamily="2" charset="-34"/>
                <a:ea typeface="微軟正黑體" panose="020B0604030504040204" pitchFamily="34" charset="-120"/>
              </a:defRPr>
            </a:lvl1pPr>
            <a:lvl2pPr marL="742950" indent="-285750">
              <a:defRPr>
                <a:solidFill>
                  <a:schemeClr val="tx1"/>
                </a:solidFill>
                <a:latin typeface="Thonburi" pitchFamily="2" charset="-34"/>
                <a:ea typeface="微軟正黑體" panose="020B0604030504040204" pitchFamily="34" charset="-120"/>
              </a:defRPr>
            </a:lvl2pPr>
            <a:lvl3pPr marL="1143000" indent="-228600">
              <a:defRPr>
                <a:solidFill>
                  <a:schemeClr val="tx1"/>
                </a:solidFill>
                <a:latin typeface="Thonburi" pitchFamily="2" charset="-34"/>
                <a:ea typeface="微軟正黑體" panose="020B0604030504040204" pitchFamily="34" charset="-120"/>
              </a:defRPr>
            </a:lvl3pPr>
            <a:lvl4pPr marL="1600200" indent="-228600">
              <a:defRPr>
                <a:solidFill>
                  <a:schemeClr val="tx1"/>
                </a:solidFill>
                <a:latin typeface="Thonburi" pitchFamily="2" charset="-34"/>
                <a:ea typeface="微軟正黑體" panose="020B0604030504040204" pitchFamily="34" charset="-120"/>
              </a:defRPr>
            </a:lvl4pPr>
            <a:lvl5pPr marL="2057400" indent="-228600">
              <a:defRPr>
                <a:solidFill>
                  <a:schemeClr val="tx1"/>
                </a:solidFill>
                <a:latin typeface="Thonburi" pitchFamily="2" charset="-34"/>
                <a:ea typeface="微軟正黑體" panose="020B0604030504040204" pitchFamily="34" charset="-120"/>
              </a:defRPr>
            </a:lvl5pPr>
            <a:lvl6pPr marL="25146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6pPr>
            <a:lvl7pPr marL="29718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7pPr>
            <a:lvl8pPr marL="34290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8pPr>
            <a:lvl9pPr marL="38862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9pPr>
          </a:lstStyle>
          <a:p>
            <a:pPr defTabSz="914400">
              <a:defRPr/>
            </a:pPr>
            <a:r>
              <a:rPr kumimoji="1" lang="zh-TW" altLang="en-US" sz="1600">
                <a:latin typeface="Arial" panose="020B0604020202020204" pitchFamily="34" charset="0"/>
                <a:ea typeface="新細明體" panose="02020500000000000000" pitchFamily="18" charset="-120"/>
              </a:rPr>
              <a:t>系統分析與設計</a:t>
            </a:r>
            <a:r>
              <a:rPr kumimoji="1" lang="zh-TW" altLang="en-US" sz="1200">
                <a:latin typeface="Arial" panose="020B0604020202020204" pitchFamily="34" charset="0"/>
                <a:ea typeface="新細明體" panose="02020500000000000000" pitchFamily="18" charset="-120"/>
              </a:rPr>
              <a:t>理論與實務應用(七版)   吳仁和、林信惠 著</a:t>
            </a:r>
          </a:p>
        </p:txBody>
      </p:sp>
    </p:spTree>
  </p:cSld>
  <p:clrMap bg1="dk2" tx1="lt1" bg2="dk1" tx2="lt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Lst>
  <p:transition spd="med">
    <p:random/>
  </p:transition>
  <p:hf hdr="0" ftr="0"/>
  <p:txStyles>
    <p:titleStyle>
      <a:lvl1pPr algn="ctr" rtl="0" eaLnBrk="0" fontAlgn="base" hangingPunct="0">
        <a:spcBef>
          <a:spcPct val="0"/>
        </a:spcBef>
        <a:spcAft>
          <a:spcPct val="0"/>
        </a:spcAft>
        <a:defRPr kumimoji="1" sz="3200">
          <a:solidFill>
            <a:srgbClr val="0E3384"/>
          </a:solidFill>
          <a:latin typeface="+mj-lt"/>
          <a:ea typeface="+mj-ea"/>
          <a:cs typeface="+mj-cs"/>
        </a:defRPr>
      </a:lvl1pPr>
      <a:lvl2pPr algn="ctr" rtl="0" eaLnBrk="0" fontAlgn="base" hangingPunct="0">
        <a:spcBef>
          <a:spcPct val="0"/>
        </a:spcBef>
        <a:spcAft>
          <a:spcPct val="0"/>
        </a:spcAft>
        <a:defRPr kumimoji="1" sz="3200">
          <a:solidFill>
            <a:srgbClr val="0E3384"/>
          </a:solidFill>
          <a:latin typeface="Times New Roman" pitchFamily="18" charset="0"/>
          <a:ea typeface="華康特粗明體" pitchFamily="49" charset="-120"/>
        </a:defRPr>
      </a:lvl2pPr>
      <a:lvl3pPr algn="ctr" rtl="0" eaLnBrk="0" fontAlgn="base" hangingPunct="0">
        <a:spcBef>
          <a:spcPct val="0"/>
        </a:spcBef>
        <a:spcAft>
          <a:spcPct val="0"/>
        </a:spcAft>
        <a:defRPr kumimoji="1" sz="3200">
          <a:solidFill>
            <a:srgbClr val="0E3384"/>
          </a:solidFill>
          <a:latin typeface="Times New Roman" pitchFamily="18" charset="0"/>
          <a:ea typeface="華康特粗明體" pitchFamily="49" charset="-120"/>
        </a:defRPr>
      </a:lvl3pPr>
      <a:lvl4pPr algn="ctr" rtl="0" eaLnBrk="0" fontAlgn="base" hangingPunct="0">
        <a:spcBef>
          <a:spcPct val="0"/>
        </a:spcBef>
        <a:spcAft>
          <a:spcPct val="0"/>
        </a:spcAft>
        <a:defRPr kumimoji="1" sz="3200">
          <a:solidFill>
            <a:srgbClr val="0E3384"/>
          </a:solidFill>
          <a:latin typeface="Times New Roman" pitchFamily="18" charset="0"/>
          <a:ea typeface="華康特粗明體" pitchFamily="49" charset="-120"/>
        </a:defRPr>
      </a:lvl4pPr>
      <a:lvl5pPr algn="ctr" rtl="0" eaLnBrk="0" fontAlgn="base" hangingPunct="0">
        <a:spcBef>
          <a:spcPct val="0"/>
        </a:spcBef>
        <a:spcAft>
          <a:spcPct val="0"/>
        </a:spcAft>
        <a:defRPr kumimoji="1" sz="3200">
          <a:solidFill>
            <a:srgbClr val="0E3384"/>
          </a:solidFill>
          <a:latin typeface="Times New Roman" pitchFamily="18" charset="0"/>
          <a:ea typeface="華康特粗明體" pitchFamily="49" charset="-120"/>
        </a:defRPr>
      </a:lvl5pPr>
      <a:lvl6pPr marL="457200" algn="ctr" rtl="0" eaLnBrk="0" fontAlgn="base" hangingPunct="0">
        <a:spcBef>
          <a:spcPct val="0"/>
        </a:spcBef>
        <a:spcAft>
          <a:spcPct val="0"/>
        </a:spcAft>
        <a:defRPr kumimoji="1" sz="3200">
          <a:solidFill>
            <a:srgbClr val="0E3384"/>
          </a:solidFill>
          <a:latin typeface="Times New Roman" pitchFamily="18" charset="0"/>
          <a:ea typeface="華康特粗明體" pitchFamily="49" charset="-120"/>
        </a:defRPr>
      </a:lvl6pPr>
      <a:lvl7pPr marL="914400" algn="ctr" rtl="0" eaLnBrk="0" fontAlgn="base" hangingPunct="0">
        <a:spcBef>
          <a:spcPct val="0"/>
        </a:spcBef>
        <a:spcAft>
          <a:spcPct val="0"/>
        </a:spcAft>
        <a:defRPr kumimoji="1" sz="3200">
          <a:solidFill>
            <a:srgbClr val="0E3384"/>
          </a:solidFill>
          <a:latin typeface="Times New Roman" pitchFamily="18" charset="0"/>
          <a:ea typeface="華康特粗明體" pitchFamily="49" charset="-120"/>
        </a:defRPr>
      </a:lvl7pPr>
      <a:lvl8pPr marL="1371600" algn="ctr" rtl="0" eaLnBrk="0" fontAlgn="base" hangingPunct="0">
        <a:spcBef>
          <a:spcPct val="0"/>
        </a:spcBef>
        <a:spcAft>
          <a:spcPct val="0"/>
        </a:spcAft>
        <a:defRPr kumimoji="1" sz="3200">
          <a:solidFill>
            <a:srgbClr val="0E3384"/>
          </a:solidFill>
          <a:latin typeface="Times New Roman" pitchFamily="18" charset="0"/>
          <a:ea typeface="華康特粗明體" pitchFamily="49" charset="-120"/>
        </a:defRPr>
      </a:lvl8pPr>
      <a:lvl9pPr marL="1828800" algn="ctr" rtl="0" eaLnBrk="0" fontAlgn="base" hangingPunct="0">
        <a:spcBef>
          <a:spcPct val="0"/>
        </a:spcBef>
        <a:spcAft>
          <a:spcPct val="0"/>
        </a:spcAft>
        <a:defRPr kumimoji="1" sz="3200">
          <a:solidFill>
            <a:srgbClr val="0E3384"/>
          </a:solidFill>
          <a:latin typeface="Times New Roman" pitchFamily="18" charset="0"/>
          <a:ea typeface="華康特粗明體" pitchFamily="49" charset="-120"/>
        </a:defRPr>
      </a:lvl9pPr>
    </p:titleStyle>
    <p:bodyStyle>
      <a:lvl1pPr marL="342900" indent="-342900" algn="just" rtl="0" eaLnBrk="0" fontAlgn="base" hangingPunct="0">
        <a:lnSpc>
          <a:spcPct val="120000"/>
        </a:lnSpc>
        <a:spcBef>
          <a:spcPct val="20000"/>
        </a:spcBef>
        <a:spcAft>
          <a:spcPct val="0"/>
        </a:spcAft>
        <a:buFont typeface="Wingdings" pitchFamily="2" charset="2"/>
        <a:buChar char="q"/>
        <a:defRPr kumimoji="1" sz="2200">
          <a:solidFill>
            <a:schemeClr val="bg2"/>
          </a:solidFill>
          <a:latin typeface="+mn-lt"/>
          <a:ea typeface="+mn-ea"/>
          <a:cs typeface="+mn-cs"/>
        </a:defRPr>
      </a:lvl1pPr>
      <a:lvl2pPr marL="742950" indent="-285750" algn="just" rtl="0" eaLnBrk="0" fontAlgn="base" hangingPunct="0">
        <a:lnSpc>
          <a:spcPct val="120000"/>
        </a:lnSpc>
        <a:spcBef>
          <a:spcPct val="20000"/>
        </a:spcBef>
        <a:spcAft>
          <a:spcPct val="0"/>
        </a:spcAft>
        <a:buFont typeface="Wingdings" pitchFamily="2" charset="2"/>
        <a:buChar char="l"/>
        <a:defRPr kumimoji="1" sz="2200">
          <a:solidFill>
            <a:schemeClr val="bg2"/>
          </a:solidFill>
          <a:latin typeface="+mn-lt"/>
          <a:ea typeface="+mn-ea"/>
        </a:defRPr>
      </a:lvl2pPr>
      <a:lvl3pPr marL="1143000" indent="-228600" algn="just" rtl="0" eaLnBrk="0" fontAlgn="base" hangingPunct="0">
        <a:lnSpc>
          <a:spcPct val="120000"/>
        </a:lnSpc>
        <a:spcBef>
          <a:spcPct val="20000"/>
        </a:spcBef>
        <a:spcAft>
          <a:spcPct val="0"/>
        </a:spcAft>
        <a:buChar char="–"/>
        <a:defRPr kumimoji="1" sz="2200">
          <a:solidFill>
            <a:schemeClr val="bg2"/>
          </a:solidFill>
          <a:latin typeface="+mn-lt"/>
          <a:ea typeface="+mn-ea"/>
        </a:defRPr>
      </a:lvl3pPr>
      <a:lvl4pPr marL="1600200" indent="-228600" algn="just" rtl="0" eaLnBrk="0" fontAlgn="base" hangingPunct="0">
        <a:lnSpc>
          <a:spcPct val="120000"/>
        </a:lnSpc>
        <a:spcBef>
          <a:spcPct val="20000"/>
        </a:spcBef>
        <a:spcAft>
          <a:spcPct val="0"/>
        </a:spcAft>
        <a:buFont typeface="Wingdings" pitchFamily="2" charset="2"/>
        <a:buChar char="§"/>
        <a:defRPr kumimoji="1" sz="2200">
          <a:solidFill>
            <a:schemeClr val="bg2"/>
          </a:solidFill>
          <a:latin typeface="+mn-lt"/>
          <a:ea typeface="+mn-ea"/>
        </a:defRPr>
      </a:lvl4pPr>
      <a:lvl5pPr marL="2057400" indent="-228600" algn="just" rtl="0" eaLnBrk="0" fontAlgn="base" hangingPunct="0">
        <a:lnSpc>
          <a:spcPct val="120000"/>
        </a:lnSpc>
        <a:spcBef>
          <a:spcPct val="20000"/>
        </a:spcBef>
        <a:spcAft>
          <a:spcPct val="0"/>
        </a:spcAft>
        <a:buChar char="•"/>
        <a:defRPr kumimoji="1" sz="2200">
          <a:solidFill>
            <a:schemeClr val="bg2"/>
          </a:solidFill>
          <a:latin typeface="+mn-lt"/>
          <a:ea typeface="+mn-ea"/>
        </a:defRPr>
      </a:lvl5pPr>
      <a:lvl6pPr marL="2514600" indent="-228600" algn="just" rtl="0" eaLnBrk="0" fontAlgn="base" hangingPunct="0">
        <a:lnSpc>
          <a:spcPct val="120000"/>
        </a:lnSpc>
        <a:spcBef>
          <a:spcPct val="20000"/>
        </a:spcBef>
        <a:spcAft>
          <a:spcPct val="0"/>
        </a:spcAft>
        <a:buChar char="•"/>
        <a:defRPr kumimoji="1" sz="2200">
          <a:solidFill>
            <a:schemeClr val="bg2"/>
          </a:solidFill>
          <a:latin typeface="+mn-lt"/>
          <a:ea typeface="+mn-ea"/>
        </a:defRPr>
      </a:lvl6pPr>
      <a:lvl7pPr marL="2971800" indent="-228600" algn="just" rtl="0" eaLnBrk="0" fontAlgn="base" hangingPunct="0">
        <a:lnSpc>
          <a:spcPct val="120000"/>
        </a:lnSpc>
        <a:spcBef>
          <a:spcPct val="20000"/>
        </a:spcBef>
        <a:spcAft>
          <a:spcPct val="0"/>
        </a:spcAft>
        <a:buChar char="•"/>
        <a:defRPr kumimoji="1" sz="2200">
          <a:solidFill>
            <a:schemeClr val="bg2"/>
          </a:solidFill>
          <a:latin typeface="+mn-lt"/>
          <a:ea typeface="+mn-ea"/>
        </a:defRPr>
      </a:lvl7pPr>
      <a:lvl8pPr marL="3429000" indent="-228600" algn="just" rtl="0" eaLnBrk="0" fontAlgn="base" hangingPunct="0">
        <a:lnSpc>
          <a:spcPct val="120000"/>
        </a:lnSpc>
        <a:spcBef>
          <a:spcPct val="20000"/>
        </a:spcBef>
        <a:spcAft>
          <a:spcPct val="0"/>
        </a:spcAft>
        <a:buChar char="•"/>
        <a:defRPr kumimoji="1" sz="2200">
          <a:solidFill>
            <a:schemeClr val="bg2"/>
          </a:solidFill>
          <a:latin typeface="+mn-lt"/>
          <a:ea typeface="+mn-ea"/>
        </a:defRPr>
      </a:lvl8pPr>
      <a:lvl9pPr marL="3886200" indent="-228600" algn="just" rtl="0" eaLnBrk="0" fontAlgn="base" hangingPunct="0">
        <a:lnSpc>
          <a:spcPct val="120000"/>
        </a:lnSpc>
        <a:spcBef>
          <a:spcPct val="20000"/>
        </a:spcBef>
        <a:spcAft>
          <a:spcPct val="0"/>
        </a:spcAft>
        <a:buChar char="•"/>
        <a:defRPr kumimoji="1" sz="2200">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8">
            <a:extLst>
              <a:ext uri="{FF2B5EF4-FFF2-40B4-BE49-F238E27FC236}">
                <a16:creationId xmlns:a16="http://schemas.microsoft.com/office/drawing/2014/main" id="{19793F52-BEE9-8244-9B8B-75F83E304629}"/>
              </a:ext>
            </a:extLst>
          </p:cNvPr>
          <p:cNvSpPr>
            <a:spLocks noGrp="1" noChangeArrowheads="1"/>
          </p:cNvSpPr>
          <p:nvPr>
            <p:ph type="subTitle" idx="4294967295"/>
          </p:nvPr>
        </p:nvSpPr>
        <p:spPr>
          <a:xfrm>
            <a:off x="1371600" y="3886200"/>
            <a:ext cx="640080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indent="0" algn="ctr" eaLnBrk="1">
              <a:lnSpc>
                <a:spcPct val="100000"/>
              </a:lnSpc>
              <a:spcBef>
                <a:spcPct val="0"/>
              </a:spcBef>
              <a:buFont typeface="Wingdings" pitchFamily="2" charset="2"/>
              <a:buNone/>
            </a:pPr>
            <a:endParaRPr lang="en-US" altLang="zh-TW" dirty="0"/>
          </a:p>
          <a:p>
            <a:pPr marL="0" indent="0" algn="ctr" eaLnBrk="1">
              <a:lnSpc>
                <a:spcPct val="100000"/>
              </a:lnSpc>
              <a:spcBef>
                <a:spcPct val="0"/>
              </a:spcBef>
              <a:buFont typeface="Wingdings" pitchFamily="2" charset="2"/>
              <a:buNone/>
            </a:pPr>
            <a:r>
              <a:rPr lang="en-US" altLang="zh-TW" dirty="0" err="1"/>
              <a:t>Chiayu</a:t>
            </a:r>
            <a:r>
              <a:rPr lang="en-US" altLang="zh-TW" dirty="0"/>
              <a:t> Lai </a:t>
            </a:r>
          </a:p>
          <a:p>
            <a:pPr marL="0" indent="0" algn="ctr" eaLnBrk="1">
              <a:lnSpc>
                <a:spcPct val="100000"/>
              </a:lnSpc>
              <a:spcBef>
                <a:spcPct val="0"/>
              </a:spcBef>
              <a:buFont typeface="Wingdings" pitchFamily="2" charset="2"/>
              <a:buNone/>
            </a:pPr>
            <a:r>
              <a:rPr lang="en-US" altLang="zh-TW"/>
              <a:t>2021/05/27</a:t>
            </a:r>
          </a:p>
        </p:txBody>
      </p:sp>
      <p:sp>
        <p:nvSpPr>
          <p:cNvPr id="5122" name="Rectangle 9">
            <a:extLst>
              <a:ext uri="{FF2B5EF4-FFF2-40B4-BE49-F238E27FC236}">
                <a16:creationId xmlns:a16="http://schemas.microsoft.com/office/drawing/2014/main" id="{69A14048-E938-9449-9A68-2E0D5F8F11A3}"/>
              </a:ext>
            </a:extLst>
          </p:cNvPr>
          <p:cNvSpPr>
            <a:spLocks noGrp="1" noChangeArrowheads="1"/>
          </p:cNvSpPr>
          <p:nvPr>
            <p:ph type="ctrTitle"/>
          </p:nvPr>
        </p:nvSpPr>
        <p:spPr/>
        <p:txBody>
          <a:bodyPr/>
          <a:lstStyle/>
          <a:p>
            <a:pPr eaLnBrk="1"/>
            <a:r>
              <a:rPr lang="zh-TW" altLang="en-US"/>
              <a:t>第十二章 使用者介面塑模</a:t>
            </a:r>
          </a:p>
        </p:txBody>
      </p:sp>
    </p:spTree>
  </p:cSld>
  <p:clrMapOvr>
    <a:masterClrMapping/>
  </p:clrMapOvr>
  <p:transition spd="med">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8">
            <a:extLst>
              <a:ext uri="{FF2B5EF4-FFF2-40B4-BE49-F238E27FC236}">
                <a16:creationId xmlns:a16="http://schemas.microsoft.com/office/drawing/2014/main" id="{7951676F-B466-BC42-A7B5-CC88E4C9BD83}"/>
              </a:ext>
            </a:extLst>
          </p:cNvPr>
          <p:cNvSpPr>
            <a:spLocks noGrp="1" noChangeArrowheads="1"/>
          </p:cNvSpPr>
          <p:nvPr>
            <p:ph type="body" idx="1"/>
          </p:nvPr>
        </p:nvSpPr>
        <p:spPr/>
        <p:txBody>
          <a:bodyPr/>
          <a:lstStyle/>
          <a:p>
            <a:pPr eaLnBrk="1"/>
            <a:r>
              <a:rPr lang="zh-TW" altLang="zh-TW" dirty="0"/>
              <a:t>傳統的</a:t>
            </a:r>
            <a:r>
              <a:rPr lang="en-US" altLang="zh-TW" dirty="0"/>
              <a:t>PAC </a:t>
            </a:r>
            <a:r>
              <a:rPr lang="zh-TW" altLang="zh-TW" dirty="0"/>
              <a:t>模式無法表達</a:t>
            </a:r>
            <a:r>
              <a:rPr lang="en-US" altLang="zh-TW" dirty="0"/>
              <a:t>Web-based </a:t>
            </a:r>
            <a:r>
              <a:rPr lang="zh-TW" altLang="zh-TW" dirty="0"/>
              <a:t>系統中網狀的使用者介面架構，例如超連結 </a:t>
            </a:r>
            <a:r>
              <a:rPr lang="en-US" altLang="zh-TW" dirty="0"/>
              <a:t>(Hyperlink) </a:t>
            </a:r>
            <a:r>
              <a:rPr lang="zh-TW" altLang="zh-TW" dirty="0"/>
              <a:t>型態等。</a:t>
            </a:r>
            <a:endParaRPr lang="en-US" altLang="zh-TW" dirty="0"/>
          </a:p>
          <a:p>
            <a:pPr eaLnBrk="1"/>
            <a:r>
              <a:rPr lang="zh-TW" altLang="zh-TW" dirty="0"/>
              <a:t>因此，需將</a:t>
            </a:r>
            <a:r>
              <a:rPr lang="en-US" altLang="zh-TW" dirty="0">
                <a:highlight>
                  <a:srgbClr val="FFFF00"/>
                </a:highlight>
              </a:rPr>
              <a:t>PAC </a:t>
            </a:r>
            <a:r>
              <a:rPr lang="zh-TW" altLang="zh-TW" dirty="0">
                <a:highlight>
                  <a:srgbClr val="FFFF00"/>
                </a:highlight>
              </a:rPr>
              <a:t>模式擴充成網狀式的</a:t>
            </a:r>
            <a:r>
              <a:rPr lang="en-US" altLang="zh-TW" dirty="0">
                <a:highlight>
                  <a:srgbClr val="FFFF00"/>
                </a:highlight>
              </a:rPr>
              <a:t>Net-PAC </a:t>
            </a:r>
            <a:r>
              <a:rPr lang="zh-TW" altLang="zh-TW" dirty="0">
                <a:highlight>
                  <a:srgbClr val="FFFF00"/>
                </a:highlight>
              </a:rPr>
              <a:t>模式，表達</a:t>
            </a:r>
            <a:r>
              <a:rPr lang="en-US" altLang="zh-TW" dirty="0">
                <a:highlight>
                  <a:srgbClr val="FFFF00"/>
                </a:highlight>
              </a:rPr>
              <a:t>Web-based </a:t>
            </a:r>
            <a:r>
              <a:rPr lang="zh-TW" altLang="zh-TW" dirty="0">
                <a:highlight>
                  <a:srgbClr val="FFFF00"/>
                </a:highlight>
              </a:rPr>
              <a:t>系統與傳統系統介面</a:t>
            </a:r>
            <a:r>
              <a:rPr lang="zh-TW" altLang="zh-TW" dirty="0"/>
              <a:t>。</a:t>
            </a:r>
            <a:r>
              <a:rPr lang="en-US" altLang="zh-TW" dirty="0"/>
              <a:t> Net-PAC </a:t>
            </a:r>
            <a:r>
              <a:rPr lang="zh-TW" altLang="zh-TW" dirty="0"/>
              <a:t>模式中之</a:t>
            </a:r>
            <a:r>
              <a:rPr lang="zh-TW" altLang="zh-TW" b="1" dirty="0">
                <a:solidFill>
                  <a:srgbClr val="0070C0"/>
                </a:solidFill>
              </a:rPr>
              <a:t>表達、摘述、控制</a:t>
            </a:r>
            <a:r>
              <a:rPr lang="zh-TW" altLang="zh-TW" dirty="0"/>
              <a:t>可分別藉由</a:t>
            </a:r>
            <a:r>
              <a:rPr lang="zh-TW" altLang="zh-TW" b="1" dirty="0">
                <a:solidFill>
                  <a:srgbClr val="FF2F92"/>
                </a:solidFill>
              </a:rPr>
              <a:t>介面藍圖、介面詞彙、循序圖與</a:t>
            </a:r>
            <a:r>
              <a:rPr lang="zh-TW" altLang="en-US" b="1" dirty="0">
                <a:solidFill>
                  <a:srgbClr val="FF2F92"/>
                </a:solidFill>
              </a:rPr>
              <a:t>狀態機圖</a:t>
            </a:r>
            <a:r>
              <a:rPr lang="zh-TW" altLang="zh-TW" b="1" dirty="0">
                <a:solidFill>
                  <a:srgbClr val="FF2F92"/>
                </a:solidFill>
              </a:rPr>
              <a:t>來描述。</a:t>
            </a:r>
            <a:endParaRPr lang="zh-TW" altLang="en-US" b="1" dirty="0">
              <a:solidFill>
                <a:srgbClr val="FF2F92"/>
              </a:solidFill>
            </a:endParaRPr>
          </a:p>
          <a:p>
            <a:pPr eaLnBrk="1"/>
            <a:endParaRPr lang="zh-TW" altLang="en-US" dirty="0"/>
          </a:p>
        </p:txBody>
      </p:sp>
      <p:sp>
        <p:nvSpPr>
          <p:cNvPr id="15362" name="Rectangle 9">
            <a:extLst>
              <a:ext uri="{FF2B5EF4-FFF2-40B4-BE49-F238E27FC236}">
                <a16:creationId xmlns:a16="http://schemas.microsoft.com/office/drawing/2014/main" id="{237D000F-C789-AC41-998D-EC6A31B4F1B1}"/>
              </a:ext>
            </a:extLst>
          </p:cNvPr>
          <p:cNvSpPr>
            <a:spLocks noGrp="1" noChangeArrowheads="1"/>
          </p:cNvSpPr>
          <p:nvPr>
            <p:ph type="title"/>
          </p:nvPr>
        </p:nvSpPr>
        <p:spPr/>
        <p:txBody>
          <a:bodyPr/>
          <a:lstStyle/>
          <a:p>
            <a:pPr eaLnBrk="1"/>
            <a:r>
              <a:rPr lang="en-US" altLang="zh-TW"/>
              <a:t>12.2.1 </a:t>
            </a:r>
            <a:r>
              <a:rPr lang="zh-TW" altLang="en-US"/>
              <a:t>介面架構圖</a:t>
            </a:r>
            <a:r>
              <a:rPr lang="en-US" altLang="zh-TW"/>
              <a:t>(c.3)</a:t>
            </a:r>
            <a:endParaRPr lang="zh-TW" altLang="en-US"/>
          </a:p>
        </p:txBody>
      </p:sp>
    </p:spTree>
  </p:cSld>
  <p:clrMapOvr>
    <a:masterClrMapping/>
  </p:clrMapOvr>
  <p:transition spd="med">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0">
            <a:extLst>
              <a:ext uri="{FF2B5EF4-FFF2-40B4-BE49-F238E27FC236}">
                <a16:creationId xmlns:a16="http://schemas.microsoft.com/office/drawing/2014/main" id="{F55FEA92-0FAA-384A-BAFA-43A1FB8F43CF}"/>
              </a:ext>
            </a:extLst>
          </p:cNvPr>
          <p:cNvSpPr>
            <a:spLocks noGrp="1" noChangeArrowheads="1"/>
          </p:cNvSpPr>
          <p:nvPr>
            <p:ph type="title"/>
          </p:nvPr>
        </p:nvSpPr>
        <p:spPr/>
        <p:txBody>
          <a:bodyPr/>
          <a:lstStyle/>
          <a:p>
            <a:pPr eaLnBrk="1"/>
            <a:r>
              <a:rPr lang="en-US" altLang="zh-TW"/>
              <a:t>12.2.1 </a:t>
            </a:r>
            <a:r>
              <a:rPr lang="zh-TW" altLang="en-US"/>
              <a:t>介面架構圖</a:t>
            </a:r>
            <a:r>
              <a:rPr lang="en-US" altLang="zh-TW"/>
              <a:t>(c.4)</a:t>
            </a:r>
            <a:endParaRPr lang="zh-TW" altLang="en-US"/>
          </a:p>
        </p:txBody>
      </p:sp>
      <p:pic>
        <p:nvPicPr>
          <p:cNvPr id="16386" name="Picture 12" descr="z-vb157d-f12-3">
            <a:extLst>
              <a:ext uri="{FF2B5EF4-FFF2-40B4-BE49-F238E27FC236}">
                <a16:creationId xmlns:a16="http://schemas.microsoft.com/office/drawing/2014/main" id="{021920A6-93DF-E04A-86A5-38E13ECFE58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92275" y="1628775"/>
            <a:ext cx="6276975" cy="4524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8">
            <a:extLst>
              <a:ext uri="{FF2B5EF4-FFF2-40B4-BE49-F238E27FC236}">
                <a16:creationId xmlns:a16="http://schemas.microsoft.com/office/drawing/2014/main" id="{0B01E8B1-6840-B343-A769-2D97DA2EB7C4}"/>
              </a:ext>
            </a:extLst>
          </p:cNvPr>
          <p:cNvSpPr>
            <a:spLocks noGrp="1" noChangeArrowheads="1"/>
          </p:cNvSpPr>
          <p:nvPr>
            <p:ph type="body" idx="1"/>
          </p:nvPr>
        </p:nvSpPr>
        <p:spPr/>
        <p:txBody>
          <a:bodyPr/>
          <a:lstStyle/>
          <a:p>
            <a:pPr eaLnBrk="1"/>
            <a:r>
              <a:rPr lang="zh-TW" altLang="zh-TW" b="1" dirty="0">
                <a:highlight>
                  <a:srgbClr val="FFFF00"/>
                </a:highlight>
              </a:rPr>
              <a:t>介面元件</a:t>
            </a:r>
            <a:r>
              <a:rPr lang="zh-TW" altLang="zh-TW" dirty="0"/>
              <a:t>為存在介面中的</a:t>
            </a:r>
            <a:r>
              <a:rPr lang="zh-TW" altLang="zh-TW" b="1" dirty="0">
                <a:solidFill>
                  <a:srgbClr val="0070C0"/>
                </a:solidFill>
              </a:rPr>
              <a:t>基本單元物件</a:t>
            </a:r>
            <a:r>
              <a:rPr lang="zh-TW" altLang="zh-TW" dirty="0"/>
              <a:t>，包含名稱及屬性，並有固定的操作方式。</a:t>
            </a:r>
            <a:endParaRPr lang="en-US" altLang="zh-TW" dirty="0"/>
          </a:p>
          <a:p>
            <a:pPr eaLnBrk="1"/>
            <a:r>
              <a:rPr lang="zh-TW" altLang="en-US" dirty="0"/>
              <a:t>其為</a:t>
            </a:r>
            <a:r>
              <a:rPr lang="zh-TW" altLang="zh-TW" b="1" dirty="0">
                <a:solidFill>
                  <a:srgbClr val="0070C0"/>
                </a:solidFill>
              </a:rPr>
              <a:t>使用者與系統應用程式間相互溝通的元件</a:t>
            </a:r>
            <a:r>
              <a:rPr lang="zh-TW" altLang="zh-TW" dirty="0"/>
              <a:t>，系統中的每個工作處理，不論是資料的輸入、指令的操作或處理訊息的輸出，都需透過介面元件來完成。</a:t>
            </a:r>
            <a:endParaRPr lang="en-US" altLang="zh-TW" dirty="0"/>
          </a:p>
          <a:p>
            <a:pPr eaLnBrk="1"/>
            <a:endParaRPr lang="zh-TW" altLang="en-US" dirty="0"/>
          </a:p>
        </p:txBody>
      </p:sp>
      <p:sp>
        <p:nvSpPr>
          <p:cNvPr id="17410" name="Rectangle 9">
            <a:extLst>
              <a:ext uri="{FF2B5EF4-FFF2-40B4-BE49-F238E27FC236}">
                <a16:creationId xmlns:a16="http://schemas.microsoft.com/office/drawing/2014/main" id="{8D485298-CA09-5A4A-AE8A-3B3EED8075EF}"/>
              </a:ext>
            </a:extLst>
          </p:cNvPr>
          <p:cNvSpPr>
            <a:spLocks noGrp="1" noChangeArrowheads="1"/>
          </p:cNvSpPr>
          <p:nvPr>
            <p:ph type="title"/>
          </p:nvPr>
        </p:nvSpPr>
        <p:spPr/>
        <p:txBody>
          <a:bodyPr/>
          <a:lstStyle/>
          <a:p>
            <a:pPr eaLnBrk="1"/>
            <a:r>
              <a:rPr lang="en-US" altLang="zh-TW"/>
              <a:t>12.2.2 </a:t>
            </a:r>
            <a:r>
              <a:rPr lang="zh-TW" altLang="en-US"/>
              <a:t>介面元件</a:t>
            </a:r>
          </a:p>
        </p:txBody>
      </p:sp>
    </p:spTree>
  </p:cSld>
  <p:clrMapOvr>
    <a:masterClrMapping/>
  </p:clrMapOvr>
  <p:transition spd="med">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9">
            <a:extLst>
              <a:ext uri="{FF2B5EF4-FFF2-40B4-BE49-F238E27FC236}">
                <a16:creationId xmlns:a16="http://schemas.microsoft.com/office/drawing/2014/main" id="{DB0F0B3A-AE29-9844-A83E-2AB4EFC236A1}"/>
              </a:ext>
            </a:extLst>
          </p:cNvPr>
          <p:cNvSpPr>
            <a:spLocks noGrp="1" noChangeArrowheads="1"/>
          </p:cNvSpPr>
          <p:nvPr>
            <p:ph type="title"/>
          </p:nvPr>
        </p:nvSpPr>
        <p:spPr/>
        <p:txBody>
          <a:bodyPr/>
          <a:lstStyle/>
          <a:p>
            <a:pPr eaLnBrk="1"/>
            <a:r>
              <a:rPr lang="en-US" altLang="zh-TW"/>
              <a:t>12.2.2 </a:t>
            </a:r>
            <a:r>
              <a:rPr lang="zh-TW" altLang="en-US"/>
              <a:t>介面元件</a:t>
            </a:r>
            <a:r>
              <a:rPr lang="en-US" altLang="zh-TW"/>
              <a:t>(c.2)</a:t>
            </a:r>
          </a:p>
        </p:txBody>
      </p:sp>
      <p:pic>
        <p:nvPicPr>
          <p:cNvPr id="18434" name="Picture 12" descr="z-vb157d-t12-1">
            <a:extLst>
              <a:ext uri="{FF2B5EF4-FFF2-40B4-BE49-F238E27FC236}">
                <a16:creationId xmlns:a16="http://schemas.microsoft.com/office/drawing/2014/main" id="{436B26DF-A989-9B48-8177-965AA1EE02A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403350" y="1557338"/>
            <a:ext cx="6624638" cy="429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8">
            <a:extLst>
              <a:ext uri="{FF2B5EF4-FFF2-40B4-BE49-F238E27FC236}">
                <a16:creationId xmlns:a16="http://schemas.microsoft.com/office/drawing/2014/main" id="{D2AAE4CD-125D-C844-B6E7-0FEFA2BE1B12}"/>
              </a:ext>
            </a:extLst>
          </p:cNvPr>
          <p:cNvSpPr>
            <a:spLocks noGrp="1" noChangeArrowheads="1"/>
          </p:cNvSpPr>
          <p:nvPr>
            <p:ph type="body" idx="1"/>
          </p:nvPr>
        </p:nvSpPr>
        <p:spPr/>
        <p:txBody>
          <a:bodyPr/>
          <a:lstStyle/>
          <a:p>
            <a:pPr eaLnBrk="1"/>
            <a:r>
              <a:rPr lang="zh-TW" altLang="zh-TW" dirty="0"/>
              <a:t>在介面架構中的</a:t>
            </a:r>
            <a:r>
              <a:rPr lang="zh-TW" altLang="zh-TW" dirty="0">
                <a:solidFill>
                  <a:srgbClr val="0070C0"/>
                </a:solidFill>
              </a:rPr>
              <a:t>每個介面（或子介面）</a:t>
            </a:r>
            <a:r>
              <a:rPr lang="zh-TW" altLang="zh-TW" dirty="0"/>
              <a:t>，都需以一個</a:t>
            </a:r>
            <a:r>
              <a:rPr lang="zh-TW" altLang="zh-TW" b="1" dirty="0">
                <a:solidFill>
                  <a:srgbClr val="0070C0"/>
                </a:solidFill>
              </a:rPr>
              <a:t>介面藍圖 </a:t>
            </a:r>
            <a:r>
              <a:rPr lang="en-US" altLang="zh-TW" dirty="0"/>
              <a:t>(Interface Drawing) </a:t>
            </a:r>
            <a:r>
              <a:rPr lang="zh-TW" altLang="zh-TW" dirty="0"/>
              <a:t>和</a:t>
            </a:r>
            <a:r>
              <a:rPr lang="zh-TW" altLang="zh-TW" b="1" dirty="0">
                <a:solidFill>
                  <a:srgbClr val="0070C0"/>
                </a:solidFill>
              </a:rPr>
              <a:t>介面詞彙 </a:t>
            </a:r>
            <a:r>
              <a:rPr lang="en-US" altLang="zh-TW" b="1" dirty="0">
                <a:solidFill>
                  <a:srgbClr val="0070C0"/>
                </a:solidFill>
              </a:rPr>
              <a:t>(Interface Glossary) </a:t>
            </a:r>
            <a:r>
              <a:rPr lang="zh-TW" altLang="zh-TW" dirty="0"/>
              <a:t>來明確</a:t>
            </a:r>
            <a:r>
              <a:rPr lang="zh-TW" altLang="en-US" dirty="0"/>
              <a:t>地</a:t>
            </a:r>
            <a:r>
              <a:rPr lang="zh-TW" altLang="zh-TW" dirty="0"/>
              <a:t>定義及規範其設計。</a:t>
            </a:r>
            <a:endParaRPr lang="en-US" altLang="zh-TW" dirty="0"/>
          </a:p>
          <a:p>
            <a:pPr eaLnBrk="1"/>
            <a:r>
              <a:rPr lang="zh-TW" altLang="zh-TW" b="1" dirty="0">
                <a:solidFill>
                  <a:srgbClr val="FF2F92"/>
                </a:solidFill>
              </a:rPr>
              <a:t>介面藍圖</a:t>
            </a:r>
            <a:r>
              <a:rPr lang="zh-TW" altLang="zh-TW" dirty="0"/>
              <a:t>可視為</a:t>
            </a:r>
            <a:r>
              <a:rPr lang="en-US" altLang="zh-TW" dirty="0"/>
              <a:t>Net-PAC </a:t>
            </a:r>
            <a:r>
              <a:rPr lang="zh-TW" altLang="zh-TW" dirty="0"/>
              <a:t>之「</a:t>
            </a:r>
            <a:r>
              <a:rPr lang="zh-TW" altLang="zh-TW" dirty="0">
                <a:highlight>
                  <a:srgbClr val="FFFF00"/>
                </a:highlight>
              </a:rPr>
              <a:t>表達</a:t>
            </a:r>
            <a:r>
              <a:rPr lang="zh-TW" altLang="zh-TW" dirty="0"/>
              <a:t>」，主要應用在幫助</a:t>
            </a:r>
            <a:r>
              <a:rPr lang="zh-TW" altLang="zh-TW" b="1" dirty="0">
                <a:solidFill>
                  <a:schemeClr val="accent3">
                    <a:lumMod val="25000"/>
                  </a:schemeClr>
                </a:solidFill>
              </a:rPr>
              <a:t>設計師視覺化的表達介面所用的元件與元件的配置</a:t>
            </a:r>
            <a:r>
              <a:rPr lang="zh-TW" altLang="zh-TW" dirty="0"/>
              <a:t>；而</a:t>
            </a:r>
            <a:r>
              <a:rPr lang="zh-TW" altLang="zh-TW" b="1" dirty="0">
                <a:solidFill>
                  <a:srgbClr val="FF2F92"/>
                </a:solidFill>
              </a:rPr>
              <a:t>介面詞彙</a:t>
            </a:r>
            <a:r>
              <a:rPr lang="zh-TW" altLang="zh-TW" dirty="0"/>
              <a:t>可視為</a:t>
            </a:r>
            <a:r>
              <a:rPr lang="en-US" altLang="zh-TW" dirty="0"/>
              <a:t>Net-PAC </a:t>
            </a:r>
            <a:r>
              <a:rPr lang="zh-TW" altLang="zh-TW" dirty="0"/>
              <a:t>之「</a:t>
            </a:r>
            <a:r>
              <a:rPr lang="zh-TW" altLang="zh-TW" dirty="0">
                <a:highlight>
                  <a:srgbClr val="FFFF00"/>
                </a:highlight>
              </a:rPr>
              <a:t>摘述</a:t>
            </a:r>
            <a:r>
              <a:rPr lang="zh-TW" altLang="zh-TW" dirty="0"/>
              <a:t>」</a:t>
            </a:r>
            <a:r>
              <a:rPr lang="zh-TW" altLang="en-US" dirty="0"/>
              <a:t>，</a:t>
            </a:r>
            <a:r>
              <a:rPr lang="zh-TW" altLang="zh-TW" dirty="0"/>
              <a:t>主要應用在描述每個介面中元件之細部規格。</a:t>
            </a:r>
            <a:endParaRPr lang="zh-TW" altLang="en-US" dirty="0"/>
          </a:p>
          <a:p>
            <a:pPr eaLnBrk="1"/>
            <a:endParaRPr lang="zh-TW" altLang="en-US" dirty="0"/>
          </a:p>
        </p:txBody>
      </p:sp>
      <p:sp>
        <p:nvSpPr>
          <p:cNvPr id="19458" name="Rectangle 9">
            <a:extLst>
              <a:ext uri="{FF2B5EF4-FFF2-40B4-BE49-F238E27FC236}">
                <a16:creationId xmlns:a16="http://schemas.microsoft.com/office/drawing/2014/main" id="{95C2AD57-A8CE-0B43-8D7D-8CC6DB30ACCE}"/>
              </a:ext>
            </a:extLst>
          </p:cNvPr>
          <p:cNvSpPr>
            <a:spLocks noGrp="1" noChangeArrowheads="1"/>
          </p:cNvSpPr>
          <p:nvPr>
            <p:ph type="title"/>
          </p:nvPr>
        </p:nvSpPr>
        <p:spPr/>
        <p:txBody>
          <a:bodyPr/>
          <a:lstStyle/>
          <a:p>
            <a:pPr eaLnBrk="1"/>
            <a:r>
              <a:rPr lang="en-US" altLang="zh-TW"/>
              <a:t>12.2.3 </a:t>
            </a:r>
            <a:r>
              <a:rPr lang="zh-TW" altLang="en-US"/>
              <a:t>介面藍圖及介面詞彙</a:t>
            </a:r>
          </a:p>
        </p:txBody>
      </p:sp>
    </p:spTree>
  </p:cSld>
  <p:clrMapOvr>
    <a:masterClrMapping/>
  </p:clrMapOvr>
  <p:transition spd="med">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1">
            <a:extLst>
              <a:ext uri="{FF2B5EF4-FFF2-40B4-BE49-F238E27FC236}">
                <a16:creationId xmlns:a16="http://schemas.microsoft.com/office/drawing/2014/main" id="{0AC76500-3473-E247-BA7E-274E206BE64E}"/>
              </a:ext>
            </a:extLst>
          </p:cNvPr>
          <p:cNvSpPr>
            <a:spLocks noGrp="1" noChangeArrowheads="1"/>
          </p:cNvSpPr>
          <p:nvPr>
            <p:ph type="title"/>
          </p:nvPr>
        </p:nvSpPr>
        <p:spPr/>
        <p:txBody>
          <a:bodyPr/>
          <a:lstStyle/>
          <a:p>
            <a:pPr eaLnBrk="1"/>
            <a:r>
              <a:rPr lang="en-US" altLang="zh-TW"/>
              <a:t>12.2.3 </a:t>
            </a:r>
            <a:r>
              <a:rPr lang="zh-TW" altLang="en-US"/>
              <a:t>介面藍圖及介面詞彙</a:t>
            </a:r>
            <a:r>
              <a:rPr lang="en-US" altLang="zh-TW"/>
              <a:t>(c.2)</a:t>
            </a:r>
          </a:p>
        </p:txBody>
      </p:sp>
      <p:sp>
        <p:nvSpPr>
          <p:cNvPr id="20482" name="內容版面配置區 2">
            <a:extLst>
              <a:ext uri="{FF2B5EF4-FFF2-40B4-BE49-F238E27FC236}">
                <a16:creationId xmlns:a16="http://schemas.microsoft.com/office/drawing/2014/main" id="{A3BD58C1-588D-C847-A2A2-F926DEB7ED6A}"/>
              </a:ext>
            </a:extLst>
          </p:cNvPr>
          <p:cNvSpPr>
            <a:spLocks noGrp="1" noChangeArrowheads="1"/>
          </p:cNvSpPr>
          <p:nvPr>
            <p:ph type="body" idx="4294967295"/>
          </p:nvPr>
        </p:nvSpPr>
        <p:spPr>
          <a:xfrm>
            <a:off x="1046163" y="1438275"/>
            <a:ext cx="8097837" cy="477838"/>
          </a:xfrm>
        </p:spPr>
        <p:txBody>
          <a:bodyPr lIns="91440" tIns="45720" rIns="91440" bIns="45720"/>
          <a:lstStyle/>
          <a:p>
            <a:pPr eaLnBrk="1"/>
            <a:r>
              <a:rPr lang="zh-TW" altLang="zh-TW" sz="2000">
                <a:ea typeface="微軟正黑體" panose="020B0604030504040204" pitchFamily="34" charset="-120"/>
              </a:rPr>
              <a:t>圖</a:t>
            </a:r>
            <a:r>
              <a:rPr lang="en-US" altLang="zh-TW" sz="2000">
                <a:ea typeface="微軟正黑體" panose="020B0604030504040204" pitchFamily="34" charset="-120"/>
              </a:rPr>
              <a:t>12-4 </a:t>
            </a:r>
            <a:r>
              <a:rPr lang="zh-TW" altLang="zh-TW" sz="2000">
                <a:ea typeface="微軟正黑體" panose="020B0604030504040204" pitchFamily="34" charset="-120"/>
              </a:rPr>
              <a:t>介面藍圖範例</a:t>
            </a:r>
            <a:endParaRPr lang="zh-TW" altLang="en-US" sz="2000">
              <a:ea typeface="微軟正黑體" panose="020B0604030504040204" pitchFamily="34" charset="-120"/>
            </a:endParaRPr>
          </a:p>
          <a:p>
            <a:pPr eaLnBrk="1"/>
            <a:endParaRPr lang="zh-TW" altLang="en-US" sz="2000">
              <a:ea typeface="微軟正黑體" panose="020B0604030504040204" pitchFamily="34" charset="-120"/>
            </a:endParaRPr>
          </a:p>
        </p:txBody>
      </p:sp>
      <p:pic>
        <p:nvPicPr>
          <p:cNvPr id="20483" name="Picture 2">
            <a:extLst>
              <a:ext uri="{FF2B5EF4-FFF2-40B4-BE49-F238E27FC236}">
                <a16:creationId xmlns:a16="http://schemas.microsoft.com/office/drawing/2014/main" id="{3798206E-E12F-DB4A-90E8-BCF6DD699B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58888" y="2060575"/>
            <a:ext cx="6408737" cy="40370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8">
            <a:extLst>
              <a:ext uri="{FF2B5EF4-FFF2-40B4-BE49-F238E27FC236}">
                <a16:creationId xmlns:a16="http://schemas.microsoft.com/office/drawing/2014/main" id="{40847CB0-A477-9C40-B2DE-0E4DD071EEBC}"/>
              </a:ext>
            </a:extLst>
          </p:cNvPr>
          <p:cNvSpPr>
            <a:spLocks noGrp="1" noChangeArrowheads="1"/>
          </p:cNvSpPr>
          <p:nvPr>
            <p:ph type="body" idx="1"/>
          </p:nvPr>
        </p:nvSpPr>
        <p:spPr/>
        <p:txBody>
          <a:bodyPr/>
          <a:lstStyle/>
          <a:p>
            <a:pPr eaLnBrk="1"/>
            <a:r>
              <a:rPr lang="zh-TW" altLang="zh-TW"/>
              <a:t>每個介面</a:t>
            </a:r>
            <a:r>
              <a:rPr lang="zh-TW" altLang="en-US"/>
              <a:t>藍圖</a:t>
            </a:r>
            <a:r>
              <a:rPr lang="zh-TW" altLang="zh-TW"/>
              <a:t>會搭配一個介面詞彙以表達該介面之代號、名稱、說明、介面中各元件的名稱、類型與功能及概念說明</a:t>
            </a:r>
            <a:r>
              <a:rPr lang="zh-TW" altLang="en-US"/>
              <a:t>。</a:t>
            </a:r>
            <a:endParaRPr lang="en-US" altLang="zh-TW"/>
          </a:p>
          <a:p>
            <a:pPr eaLnBrk="1"/>
            <a:r>
              <a:rPr lang="zh-TW" altLang="zh-TW"/>
              <a:t>若該元件可用於顯示或儲存資料庫中的資料，須說明其代表的資料表欄位、資料型態和長度。</a:t>
            </a:r>
            <a:endParaRPr lang="zh-TW" altLang="en-US"/>
          </a:p>
          <a:p>
            <a:pPr eaLnBrk="1"/>
            <a:endParaRPr lang="zh-TW" altLang="en-US"/>
          </a:p>
        </p:txBody>
      </p:sp>
      <p:sp>
        <p:nvSpPr>
          <p:cNvPr id="21506" name="Rectangle 11">
            <a:extLst>
              <a:ext uri="{FF2B5EF4-FFF2-40B4-BE49-F238E27FC236}">
                <a16:creationId xmlns:a16="http://schemas.microsoft.com/office/drawing/2014/main" id="{479F026F-DACB-7A4D-B7AC-4FF17209E227}"/>
              </a:ext>
            </a:extLst>
          </p:cNvPr>
          <p:cNvSpPr>
            <a:spLocks noGrp="1" noChangeArrowheads="1"/>
          </p:cNvSpPr>
          <p:nvPr>
            <p:ph type="title"/>
          </p:nvPr>
        </p:nvSpPr>
        <p:spPr/>
        <p:txBody>
          <a:bodyPr/>
          <a:lstStyle/>
          <a:p>
            <a:pPr eaLnBrk="1"/>
            <a:r>
              <a:rPr lang="en-US" altLang="zh-TW"/>
              <a:t>12.2.3 </a:t>
            </a:r>
            <a:r>
              <a:rPr lang="zh-TW" altLang="en-US"/>
              <a:t>介面藍圖及介面詞彙</a:t>
            </a:r>
            <a:r>
              <a:rPr lang="en-US" altLang="zh-TW"/>
              <a:t>(c.3)</a:t>
            </a:r>
            <a:endParaRPr lang="zh-TW" altLang="en-US"/>
          </a:p>
        </p:txBody>
      </p:sp>
    </p:spTree>
  </p:cSld>
  <p:clrMapOvr>
    <a:masterClrMapping/>
  </p:clrMapOvr>
  <p:transition spd="med">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50">
            <a:extLst>
              <a:ext uri="{FF2B5EF4-FFF2-40B4-BE49-F238E27FC236}">
                <a16:creationId xmlns:a16="http://schemas.microsoft.com/office/drawing/2014/main" id="{7D495016-B94C-2940-81DA-EF33E4D08BE7}"/>
              </a:ext>
            </a:extLst>
          </p:cNvPr>
          <p:cNvSpPr>
            <a:spLocks noGrp="1" noChangeArrowheads="1"/>
          </p:cNvSpPr>
          <p:nvPr>
            <p:ph type="title"/>
          </p:nvPr>
        </p:nvSpPr>
        <p:spPr/>
        <p:txBody>
          <a:bodyPr/>
          <a:lstStyle/>
          <a:p>
            <a:pPr eaLnBrk="1"/>
            <a:r>
              <a:rPr lang="en-US" altLang="zh-TW"/>
              <a:t>12.2.3 </a:t>
            </a:r>
            <a:r>
              <a:rPr lang="zh-TW" altLang="en-US"/>
              <a:t>介面藍圖及介面詞彙</a:t>
            </a:r>
            <a:r>
              <a:rPr lang="en-US" altLang="zh-TW"/>
              <a:t>(c.4)</a:t>
            </a:r>
            <a:endParaRPr lang="zh-TW" altLang="en-US"/>
          </a:p>
        </p:txBody>
      </p:sp>
      <p:pic>
        <p:nvPicPr>
          <p:cNvPr id="22530" name="Picture 52" descr="z-vb157d-t12-2">
            <a:extLst>
              <a:ext uri="{FF2B5EF4-FFF2-40B4-BE49-F238E27FC236}">
                <a16:creationId xmlns:a16="http://schemas.microsoft.com/office/drawing/2014/main" id="{23E2903C-4A67-6E48-B8C3-78D2D1F68E0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47813" y="1557338"/>
            <a:ext cx="6119812" cy="46116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8">
            <a:extLst>
              <a:ext uri="{FF2B5EF4-FFF2-40B4-BE49-F238E27FC236}">
                <a16:creationId xmlns:a16="http://schemas.microsoft.com/office/drawing/2014/main" id="{FE1FEB08-132F-064F-A06B-C9D643A8D983}"/>
              </a:ext>
            </a:extLst>
          </p:cNvPr>
          <p:cNvSpPr>
            <a:spLocks noGrp="1" noChangeArrowheads="1"/>
          </p:cNvSpPr>
          <p:nvPr>
            <p:ph type="title"/>
          </p:nvPr>
        </p:nvSpPr>
        <p:spPr/>
        <p:txBody>
          <a:bodyPr/>
          <a:lstStyle/>
          <a:p>
            <a:pPr eaLnBrk="1"/>
            <a:r>
              <a:rPr lang="en-US" altLang="zh-TW"/>
              <a:t>12.2.3 </a:t>
            </a:r>
            <a:r>
              <a:rPr lang="zh-TW" altLang="en-US"/>
              <a:t>介面藍圖及介面詞彙</a:t>
            </a:r>
            <a:r>
              <a:rPr lang="en-US" altLang="zh-TW"/>
              <a:t>(c.5)</a:t>
            </a:r>
            <a:endParaRPr lang="zh-TW" altLang="en-US"/>
          </a:p>
        </p:txBody>
      </p:sp>
      <p:pic>
        <p:nvPicPr>
          <p:cNvPr id="23554" name="Picture 10" descr="z-vb157d-t12-3">
            <a:extLst>
              <a:ext uri="{FF2B5EF4-FFF2-40B4-BE49-F238E27FC236}">
                <a16:creationId xmlns:a16="http://schemas.microsoft.com/office/drawing/2014/main" id="{F82D3BD0-F366-8443-AB22-3B4B1C6C94E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42988" y="1773238"/>
            <a:ext cx="7561262" cy="3498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8">
            <a:extLst>
              <a:ext uri="{FF2B5EF4-FFF2-40B4-BE49-F238E27FC236}">
                <a16:creationId xmlns:a16="http://schemas.microsoft.com/office/drawing/2014/main" id="{36C3F071-8375-8142-9569-04497D8AB5CF}"/>
              </a:ext>
            </a:extLst>
          </p:cNvPr>
          <p:cNvSpPr>
            <a:spLocks noGrp="1" noChangeArrowheads="1"/>
          </p:cNvSpPr>
          <p:nvPr>
            <p:ph type="title"/>
          </p:nvPr>
        </p:nvSpPr>
        <p:spPr/>
        <p:txBody>
          <a:bodyPr/>
          <a:lstStyle/>
          <a:p>
            <a:pPr eaLnBrk="1"/>
            <a:r>
              <a:rPr lang="en-US" altLang="zh-TW"/>
              <a:t>12.2.4 </a:t>
            </a:r>
            <a:r>
              <a:rPr lang="zh-TW" altLang="en-US"/>
              <a:t>介面設計</a:t>
            </a:r>
          </a:p>
        </p:txBody>
      </p:sp>
      <p:sp>
        <p:nvSpPr>
          <p:cNvPr id="24578" name="Rectangle 9">
            <a:extLst>
              <a:ext uri="{FF2B5EF4-FFF2-40B4-BE49-F238E27FC236}">
                <a16:creationId xmlns:a16="http://schemas.microsoft.com/office/drawing/2014/main" id="{C1D2BD92-7F26-2849-89B6-0251E4514AC2}"/>
              </a:ext>
            </a:extLst>
          </p:cNvPr>
          <p:cNvSpPr>
            <a:spLocks noGrp="1" noChangeArrowheads="1"/>
          </p:cNvSpPr>
          <p:nvPr>
            <p:ph type="body" idx="1"/>
          </p:nvPr>
        </p:nvSpPr>
        <p:spPr/>
        <p:txBody>
          <a:bodyPr/>
          <a:lstStyle/>
          <a:p>
            <a:pPr eaLnBrk="1"/>
            <a:r>
              <a:rPr lang="zh-TW" altLang="zh-TW"/>
              <a:t>介面設計描述是以行為者使用系統的觀點描述與介面元件互動的事件程序，是針對行為者操作介面時的動作進行情境描述，可讓分析師清楚且容易的描述出使用者與使用者介面之間的互動關係。</a:t>
            </a:r>
            <a:endParaRPr lang="en-US" altLang="zh-TW"/>
          </a:p>
          <a:p>
            <a:pPr eaLnBrk="1"/>
            <a:endParaRPr lang="zh-TW" altLang="en-US"/>
          </a:p>
          <a:p>
            <a:pPr eaLnBrk="1"/>
            <a:endParaRPr lang="zh-TW" altLang="en-US"/>
          </a:p>
        </p:txBody>
      </p:sp>
    </p:spTree>
  </p:cSld>
  <p:clrMapOvr>
    <a:masterClrMapping/>
  </p:clrMapOvr>
  <p:transition spd="med">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8">
            <a:extLst>
              <a:ext uri="{FF2B5EF4-FFF2-40B4-BE49-F238E27FC236}">
                <a16:creationId xmlns:a16="http://schemas.microsoft.com/office/drawing/2014/main" id="{BBABCA0E-5BFC-3548-9EF1-456E3CDCAC3C}"/>
              </a:ext>
            </a:extLst>
          </p:cNvPr>
          <p:cNvSpPr>
            <a:spLocks noGrp="1" noChangeArrowheads="1"/>
          </p:cNvSpPr>
          <p:nvPr>
            <p:ph type="body" idx="1"/>
          </p:nvPr>
        </p:nvSpPr>
        <p:spPr/>
        <p:txBody>
          <a:bodyPr/>
          <a:lstStyle/>
          <a:p>
            <a:pPr eaLnBrk="1">
              <a:buFont typeface="Wingdings" pitchFamily="2" charset="2"/>
              <a:buNone/>
            </a:pPr>
            <a:r>
              <a:rPr lang="zh-TW" altLang="en-US" dirty="0"/>
              <a:t>學習目標</a:t>
            </a:r>
          </a:p>
          <a:p>
            <a:pPr eaLnBrk="1">
              <a:buFont typeface="Wingdings" pitchFamily="2" charset="2"/>
              <a:buNone/>
            </a:pPr>
            <a:r>
              <a:rPr lang="en-US" altLang="zh-TW" dirty="0"/>
              <a:t>12.1 </a:t>
            </a:r>
            <a:r>
              <a:rPr lang="zh-TW" altLang="en-US" dirty="0"/>
              <a:t>導論</a:t>
            </a:r>
          </a:p>
          <a:p>
            <a:pPr eaLnBrk="1">
              <a:buFont typeface="Wingdings" pitchFamily="2" charset="2"/>
              <a:buNone/>
            </a:pPr>
            <a:r>
              <a:rPr lang="en-US" altLang="zh-TW" dirty="0"/>
              <a:t>12.2 </a:t>
            </a:r>
            <a:r>
              <a:rPr lang="zh-TW" altLang="zh-TW" dirty="0"/>
              <a:t>使用者介面靜態結構塑模工作與工具</a:t>
            </a:r>
            <a:endParaRPr lang="zh-TW" altLang="en-US" dirty="0"/>
          </a:p>
          <a:p>
            <a:pPr eaLnBrk="1">
              <a:buFont typeface="Wingdings" pitchFamily="2" charset="2"/>
              <a:buNone/>
            </a:pPr>
            <a:r>
              <a:rPr lang="en-US" altLang="zh-TW" dirty="0"/>
              <a:t>12.3 </a:t>
            </a:r>
            <a:r>
              <a:rPr lang="zh-TW" altLang="zh-TW" dirty="0"/>
              <a:t>使用者介面靜態結構塑模與案例</a:t>
            </a:r>
            <a:endParaRPr lang="zh-TW" altLang="en-US" dirty="0"/>
          </a:p>
          <a:p>
            <a:pPr eaLnBrk="1">
              <a:buFont typeface="Wingdings" pitchFamily="2" charset="2"/>
              <a:buNone/>
            </a:pPr>
            <a:r>
              <a:rPr lang="en-US" altLang="zh-TW" dirty="0"/>
              <a:t>12.4 </a:t>
            </a:r>
            <a:r>
              <a:rPr lang="zh-TW" altLang="en-US" dirty="0"/>
              <a:t>狀態機圖</a:t>
            </a:r>
            <a:endParaRPr lang="en-US" altLang="zh-TW" dirty="0"/>
          </a:p>
          <a:p>
            <a:pPr eaLnBrk="1">
              <a:buFont typeface="Wingdings" pitchFamily="2" charset="2"/>
              <a:buNone/>
            </a:pPr>
            <a:r>
              <a:rPr lang="en-US" altLang="zh-TW" dirty="0"/>
              <a:t>12.5 </a:t>
            </a:r>
            <a:r>
              <a:rPr lang="zh-TW" altLang="zh-TW" dirty="0"/>
              <a:t>使用者介面狀態塑模與案例</a:t>
            </a:r>
            <a:endParaRPr lang="zh-TW" altLang="en-US" dirty="0"/>
          </a:p>
          <a:p>
            <a:pPr eaLnBrk="1">
              <a:buFont typeface="Wingdings" pitchFamily="2" charset="2"/>
              <a:buNone/>
            </a:pPr>
            <a:r>
              <a:rPr lang="en-US" altLang="zh-TW" dirty="0"/>
              <a:t>12.6 </a:t>
            </a:r>
            <a:r>
              <a:rPr lang="zh-TW" altLang="zh-TW" dirty="0"/>
              <a:t>結構化使用者介面塑模案例</a:t>
            </a:r>
            <a:endParaRPr lang="en-US" altLang="zh-TW" dirty="0"/>
          </a:p>
          <a:p>
            <a:pPr eaLnBrk="1">
              <a:buFont typeface="Wingdings" pitchFamily="2" charset="2"/>
              <a:buNone/>
            </a:pPr>
            <a:r>
              <a:rPr lang="en-US" altLang="zh-TW" dirty="0"/>
              <a:t>12.7 </a:t>
            </a:r>
            <a:r>
              <a:rPr lang="zh-TW" altLang="en-US" dirty="0"/>
              <a:t>結論</a:t>
            </a:r>
            <a:endParaRPr lang="en-US" altLang="zh-TW" dirty="0"/>
          </a:p>
          <a:p>
            <a:pPr eaLnBrk="1">
              <a:buFont typeface="Wingdings" pitchFamily="2" charset="2"/>
              <a:buNone/>
            </a:pPr>
            <a:endParaRPr lang="zh-TW" altLang="en-US" dirty="0"/>
          </a:p>
          <a:p>
            <a:pPr eaLnBrk="1"/>
            <a:endParaRPr lang="zh-TW" altLang="en-US" dirty="0"/>
          </a:p>
        </p:txBody>
      </p:sp>
      <p:sp>
        <p:nvSpPr>
          <p:cNvPr id="7170" name="Rectangle 9">
            <a:extLst>
              <a:ext uri="{FF2B5EF4-FFF2-40B4-BE49-F238E27FC236}">
                <a16:creationId xmlns:a16="http://schemas.microsoft.com/office/drawing/2014/main" id="{B5B31BCF-835D-E540-BCBB-DDA506A59C52}"/>
              </a:ext>
            </a:extLst>
          </p:cNvPr>
          <p:cNvSpPr>
            <a:spLocks noGrp="1" noChangeArrowheads="1"/>
          </p:cNvSpPr>
          <p:nvPr>
            <p:ph type="title"/>
          </p:nvPr>
        </p:nvSpPr>
        <p:spPr/>
        <p:txBody>
          <a:bodyPr/>
          <a:lstStyle/>
          <a:p>
            <a:pPr eaLnBrk="1"/>
            <a:r>
              <a:rPr lang="zh-TW" altLang="en-US"/>
              <a:t>內容大綱</a:t>
            </a:r>
          </a:p>
        </p:txBody>
      </p:sp>
    </p:spTree>
  </p:cSld>
  <p:clrMapOvr>
    <a:masterClrMapping/>
  </p:clrMapOvr>
  <p:transition spd="med">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8">
            <a:extLst>
              <a:ext uri="{FF2B5EF4-FFF2-40B4-BE49-F238E27FC236}">
                <a16:creationId xmlns:a16="http://schemas.microsoft.com/office/drawing/2014/main" id="{064B0205-91B5-C44E-A408-BAF71113BA67}"/>
              </a:ext>
            </a:extLst>
          </p:cNvPr>
          <p:cNvSpPr>
            <a:spLocks noGrp="1" noChangeArrowheads="1"/>
          </p:cNvSpPr>
          <p:nvPr>
            <p:ph type="body" idx="1"/>
          </p:nvPr>
        </p:nvSpPr>
        <p:spPr/>
        <p:txBody>
          <a:bodyPr/>
          <a:lstStyle/>
          <a:p>
            <a:pPr eaLnBrk="1">
              <a:lnSpc>
                <a:spcPct val="110000"/>
              </a:lnSpc>
            </a:pPr>
            <a:r>
              <a:rPr lang="zh-TW" altLang="zh-TW"/>
              <a:t>一般來說，根據使用者介面設計規則，一個完整的介面設計描述內容應包括下述三種情況：</a:t>
            </a:r>
            <a:endParaRPr lang="en-US" altLang="zh-TW"/>
          </a:p>
          <a:p>
            <a:pPr lvl="1" eaLnBrk="1">
              <a:lnSpc>
                <a:spcPct val="110000"/>
              </a:lnSpc>
            </a:pPr>
            <a:r>
              <a:rPr lang="zh-TW" altLang="zh-TW"/>
              <a:t>不受事件改變而變動狀態的介面元件</a:t>
            </a:r>
          </a:p>
          <a:p>
            <a:pPr lvl="2" eaLnBrk="1">
              <a:lnSpc>
                <a:spcPct val="110000"/>
              </a:lnSpc>
            </a:pPr>
            <a:r>
              <a:rPr lang="zh-TW" altLang="zh-TW"/>
              <a:t>是指當行為者透過使用者介面執行事件時，介面元件本身的狀態並不會受到事件影響而改變自身之行為。</a:t>
            </a:r>
          </a:p>
          <a:p>
            <a:pPr lvl="1" eaLnBrk="1">
              <a:lnSpc>
                <a:spcPct val="110000"/>
              </a:lnSpc>
            </a:pPr>
            <a:r>
              <a:rPr lang="zh-TW" altLang="zh-TW"/>
              <a:t>受事件改變而變動狀態的介面元件</a:t>
            </a:r>
          </a:p>
          <a:p>
            <a:pPr lvl="2" eaLnBrk="1">
              <a:lnSpc>
                <a:spcPct val="110000"/>
              </a:lnSpc>
            </a:pPr>
            <a:r>
              <a:rPr lang="zh-TW" altLang="zh-TW"/>
              <a:t>是指當行為者透過使用者介面執行事件時，會改變一介面元件之狀態，且造成另一介面物件之行為也會跟著更動。</a:t>
            </a:r>
          </a:p>
          <a:p>
            <a:pPr lvl="1" eaLnBrk="1">
              <a:lnSpc>
                <a:spcPct val="110000"/>
              </a:lnSpc>
            </a:pPr>
            <a:r>
              <a:rPr lang="zh-TW" altLang="zh-TW"/>
              <a:t>進入與離開事件</a:t>
            </a:r>
          </a:p>
          <a:p>
            <a:pPr lvl="2" eaLnBrk="1">
              <a:lnSpc>
                <a:spcPct val="110000"/>
              </a:lnSpc>
            </a:pPr>
            <a:r>
              <a:rPr lang="zh-TW" altLang="zh-TW"/>
              <a:t>當一事件會使介面本身轉換至另一介面或關閉該介面。</a:t>
            </a:r>
          </a:p>
          <a:p>
            <a:pPr eaLnBrk="1">
              <a:lnSpc>
                <a:spcPct val="110000"/>
              </a:lnSpc>
            </a:pPr>
            <a:endParaRPr lang="zh-TW" altLang="en-US"/>
          </a:p>
        </p:txBody>
      </p:sp>
      <p:sp>
        <p:nvSpPr>
          <p:cNvPr id="25602" name="Rectangle 9">
            <a:extLst>
              <a:ext uri="{FF2B5EF4-FFF2-40B4-BE49-F238E27FC236}">
                <a16:creationId xmlns:a16="http://schemas.microsoft.com/office/drawing/2014/main" id="{E54CE8BB-7F42-0D4F-A764-B042589644BB}"/>
              </a:ext>
            </a:extLst>
          </p:cNvPr>
          <p:cNvSpPr>
            <a:spLocks noGrp="1" noChangeArrowheads="1"/>
          </p:cNvSpPr>
          <p:nvPr>
            <p:ph type="title"/>
          </p:nvPr>
        </p:nvSpPr>
        <p:spPr/>
        <p:txBody>
          <a:bodyPr/>
          <a:lstStyle/>
          <a:p>
            <a:pPr eaLnBrk="1"/>
            <a:r>
              <a:rPr lang="en-US" altLang="zh-TW"/>
              <a:t>12.2.4 </a:t>
            </a:r>
            <a:r>
              <a:rPr lang="zh-TW" altLang="en-US"/>
              <a:t>介面設計</a:t>
            </a:r>
            <a:r>
              <a:rPr lang="en-US" altLang="zh-TW"/>
              <a:t>(c.2)</a:t>
            </a:r>
          </a:p>
        </p:txBody>
      </p:sp>
    </p:spTree>
  </p:cSld>
  <p:clrMapOvr>
    <a:masterClrMapping/>
  </p:clrMapOvr>
  <p:transition spd="med">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34">
            <a:extLst>
              <a:ext uri="{FF2B5EF4-FFF2-40B4-BE49-F238E27FC236}">
                <a16:creationId xmlns:a16="http://schemas.microsoft.com/office/drawing/2014/main" id="{FD016DEF-B646-1043-A9BE-F0DDA4566223}"/>
              </a:ext>
            </a:extLst>
          </p:cNvPr>
          <p:cNvSpPr>
            <a:spLocks noGrp="1" noChangeArrowheads="1"/>
          </p:cNvSpPr>
          <p:nvPr>
            <p:ph type="title"/>
          </p:nvPr>
        </p:nvSpPr>
        <p:spPr/>
        <p:txBody>
          <a:bodyPr/>
          <a:lstStyle/>
          <a:p>
            <a:pPr eaLnBrk="1"/>
            <a:r>
              <a:rPr lang="en-US" altLang="zh-TW"/>
              <a:t>12.2.4 </a:t>
            </a:r>
            <a:r>
              <a:rPr lang="zh-TW" altLang="en-US"/>
              <a:t>介面設計</a:t>
            </a:r>
            <a:r>
              <a:rPr lang="en-US" altLang="zh-TW"/>
              <a:t>(c.3)</a:t>
            </a:r>
          </a:p>
        </p:txBody>
      </p:sp>
      <p:sp>
        <p:nvSpPr>
          <p:cNvPr id="10" name="矩形 9">
            <a:extLst>
              <a:ext uri="{FF2B5EF4-FFF2-40B4-BE49-F238E27FC236}">
                <a16:creationId xmlns:a16="http://schemas.microsoft.com/office/drawing/2014/main" id="{E5EA0431-3164-9742-8169-53679E3BB328}"/>
              </a:ext>
            </a:extLst>
          </p:cNvPr>
          <p:cNvSpPr/>
          <p:nvPr/>
        </p:nvSpPr>
        <p:spPr>
          <a:xfrm>
            <a:off x="2165350" y="6364288"/>
            <a:ext cx="3024188" cy="369887"/>
          </a:xfrm>
          <a:prstGeom prst="rect">
            <a:avLst/>
          </a:prstGeom>
        </p:spPr>
        <p:txBody>
          <a:bodyPr wrap="none">
            <a:spAutoFit/>
          </a:bodyPr>
          <a:lstStyle/>
          <a:p>
            <a:pPr>
              <a:defRPr/>
            </a:pPr>
            <a:r>
              <a:rPr lang="zh-TW" altLang="zh-TW" kern="100" spc="3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表</a:t>
            </a:r>
            <a:r>
              <a:rPr lang="en-US" altLang="zh-TW" kern="100" spc="30" dirty="0">
                <a:solidFill>
                  <a:schemeClr val="bg1"/>
                </a:solidFill>
                <a:latin typeface="Times New Roman" panose="02020603050405020304" pitchFamily="18" charset="0"/>
                <a:ea typeface="新細明體" panose="02020500000000000000" pitchFamily="18" charset="-120"/>
              </a:rPr>
              <a:t>12-4</a:t>
            </a:r>
            <a:r>
              <a:rPr lang="en-US" altLang="zh-TW" sz="1600" kern="100" spc="30" dirty="0">
                <a:solidFill>
                  <a:schemeClr val="bg1"/>
                </a:solidFill>
                <a:latin typeface="Times New Roman" panose="02020603050405020304" pitchFamily="18" charset="0"/>
                <a:ea typeface="新細明體" panose="02020500000000000000" pitchFamily="18" charset="-120"/>
              </a:rPr>
              <a:t> </a:t>
            </a:r>
            <a:r>
              <a:rPr lang="zh-TW" altLang="zh-TW" kern="100" spc="30" dirty="0">
                <a:solidFill>
                  <a:schemeClr val="bg1"/>
                </a:solidFill>
                <a:latin typeface="Times New Roman" panose="02020603050405020304" pitchFamily="18" charset="0"/>
                <a:ea typeface="新細明體" panose="02020500000000000000" pitchFamily="18" charset="-120"/>
                <a:cs typeface="Times New Roman" panose="02020603050405020304" pitchFamily="18" charset="0"/>
              </a:rPr>
              <a:t>介面設計之三種情況</a:t>
            </a:r>
            <a:endParaRPr lang="zh-TW" altLang="en-US" dirty="0">
              <a:solidFill>
                <a:schemeClr val="bg1"/>
              </a:solidFill>
              <a:latin typeface="Thonburi"/>
            </a:endParaRPr>
          </a:p>
        </p:txBody>
      </p:sp>
      <p:grpSp>
        <p:nvGrpSpPr>
          <p:cNvPr id="26627" name="Group 43">
            <a:extLst>
              <a:ext uri="{FF2B5EF4-FFF2-40B4-BE49-F238E27FC236}">
                <a16:creationId xmlns:a16="http://schemas.microsoft.com/office/drawing/2014/main" id="{75005CB4-2D55-D14D-89BD-AD8EDA3CDC5D}"/>
              </a:ext>
            </a:extLst>
          </p:cNvPr>
          <p:cNvGrpSpPr>
            <a:grpSpLocks/>
          </p:cNvGrpSpPr>
          <p:nvPr/>
        </p:nvGrpSpPr>
        <p:grpSpPr bwMode="auto">
          <a:xfrm>
            <a:off x="755650" y="1484313"/>
            <a:ext cx="7920038" cy="4248150"/>
            <a:chOff x="1927" y="587"/>
            <a:chExt cx="5672" cy="2712"/>
          </a:xfrm>
        </p:grpSpPr>
        <p:grpSp>
          <p:nvGrpSpPr>
            <p:cNvPr id="26628" name="Group 39">
              <a:extLst>
                <a:ext uri="{FF2B5EF4-FFF2-40B4-BE49-F238E27FC236}">
                  <a16:creationId xmlns:a16="http://schemas.microsoft.com/office/drawing/2014/main" id="{9FE21FCD-067E-5345-82F2-27B324DE16C2}"/>
                </a:ext>
              </a:extLst>
            </p:cNvPr>
            <p:cNvGrpSpPr>
              <a:grpSpLocks/>
            </p:cNvGrpSpPr>
            <p:nvPr/>
          </p:nvGrpSpPr>
          <p:grpSpPr bwMode="auto">
            <a:xfrm>
              <a:off x="1927" y="587"/>
              <a:ext cx="5672" cy="2712"/>
              <a:chOff x="1927" y="587"/>
              <a:chExt cx="5672" cy="2712"/>
            </a:xfrm>
          </p:grpSpPr>
          <p:pic>
            <p:nvPicPr>
              <p:cNvPr id="26631" name="Picture 38" descr="z-vb157d-t12-4">
                <a:extLst>
                  <a:ext uri="{FF2B5EF4-FFF2-40B4-BE49-F238E27FC236}">
                    <a16:creationId xmlns:a16="http://schemas.microsoft.com/office/drawing/2014/main" id="{6BD60402-A737-D243-A840-7B7AAF6D4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7" y="587"/>
                <a:ext cx="5672" cy="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Picture 1">
                <a:extLst>
                  <a:ext uri="{FF2B5EF4-FFF2-40B4-BE49-F238E27FC236}">
                    <a16:creationId xmlns:a16="http://schemas.microsoft.com/office/drawing/2014/main" id="{44480F16-DC92-1148-A064-1C30E70749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569" t="-10721" r="7484" b="53235"/>
              <a:stretch>
                <a:fillRect/>
              </a:stretch>
            </p:blipFill>
            <p:spPr bwMode="auto">
              <a:xfrm>
                <a:off x="3787" y="2840"/>
                <a:ext cx="1063"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6629" name="Picture 3">
              <a:extLst>
                <a:ext uri="{FF2B5EF4-FFF2-40B4-BE49-F238E27FC236}">
                  <a16:creationId xmlns:a16="http://schemas.microsoft.com/office/drawing/2014/main" id="{BF553542-30AD-BC43-A542-A59F797632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127" r="59769"/>
            <a:stretch>
              <a:fillRect/>
            </a:stretch>
          </p:blipFill>
          <p:spPr bwMode="auto">
            <a:xfrm>
              <a:off x="3969" y="2069"/>
              <a:ext cx="769"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2">
              <a:extLst>
                <a:ext uri="{FF2B5EF4-FFF2-40B4-BE49-F238E27FC236}">
                  <a16:creationId xmlns:a16="http://schemas.microsoft.com/office/drawing/2014/main" id="{9A0D8C04-3D3D-4F42-B362-5448AB3C3C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9769" t="-2127"/>
            <a:stretch>
              <a:fillRect/>
            </a:stretch>
          </p:blipFill>
          <p:spPr bwMode="auto">
            <a:xfrm>
              <a:off x="3969" y="2432"/>
              <a:ext cx="769"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8">
            <a:extLst>
              <a:ext uri="{FF2B5EF4-FFF2-40B4-BE49-F238E27FC236}">
                <a16:creationId xmlns:a16="http://schemas.microsoft.com/office/drawing/2014/main" id="{83BF4C7D-C2FF-3A4E-9905-202885083539}"/>
              </a:ext>
            </a:extLst>
          </p:cNvPr>
          <p:cNvSpPr>
            <a:spLocks noGrp="1" noChangeArrowheads="1"/>
          </p:cNvSpPr>
          <p:nvPr>
            <p:ph type="body" idx="1"/>
          </p:nvPr>
        </p:nvSpPr>
        <p:spPr/>
        <p:txBody>
          <a:bodyPr/>
          <a:lstStyle/>
          <a:p>
            <a:pPr eaLnBrk="1"/>
            <a:r>
              <a:rPr lang="zh-TW" altLang="zh-TW"/>
              <a:t>介面設計描述之建構步驟與準則，如以下二點：</a:t>
            </a:r>
          </a:p>
          <a:p>
            <a:pPr lvl="1" eaLnBrk="1"/>
            <a:r>
              <a:rPr lang="zh-TW" altLang="zh-TW"/>
              <a:t>由使用個案描述想像使用者操作系統之方式</a:t>
            </a:r>
          </a:p>
          <a:p>
            <a:pPr lvl="2" eaLnBrk="1"/>
            <a:r>
              <a:rPr lang="zh-TW" altLang="zh-TW"/>
              <a:t>可透過使用個案中的一系列描述事件之正常程序與例外狀況，去設想使用者在透過使用者介面使用系統時，可能會執行的介面動作有哪些</a:t>
            </a:r>
            <a:endParaRPr lang="en-US" altLang="zh-TW"/>
          </a:p>
          <a:p>
            <a:pPr lvl="1" eaLnBrk="1"/>
            <a:r>
              <a:rPr lang="zh-TW" altLang="zh-TW"/>
              <a:t>依三種介面設計情況歸類成介面設計描述表</a:t>
            </a:r>
          </a:p>
          <a:p>
            <a:pPr lvl="2" eaLnBrk="1"/>
            <a:r>
              <a:rPr lang="zh-TW" altLang="zh-TW"/>
              <a:t>將確認好的介面描述需求進行精煉，描述成一系列執行介面事件的正常程序與例外狀況，確認介面元件之狀態是否有變動或觸發其他事件，並依序歸類到合適的介面設計描述情況內，完成介面設計描述表。</a:t>
            </a:r>
            <a:endParaRPr lang="zh-TW" altLang="en-US"/>
          </a:p>
        </p:txBody>
      </p:sp>
      <p:sp>
        <p:nvSpPr>
          <p:cNvPr id="27650" name="Rectangle 9">
            <a:extLst>
              <a:ext uri="{FF2B5EF4-FFF2-40B4-BE49-F238E27FC236}">
                <a16:creationId xmlns:a16="http://schemas.microsoft.com/office/drawing/2014/main" id="{6AAEA967-6185-984C-A47C-9C4DC70FF66D}"/>
              </a:ext>
            </a:extLst>
          </p:cNvPr>
          <p:cNvSpPr>
            <a:spLocks noGrp="1" noChangeArrowheads="1"/>
          </p:cNvSpPr>
          <p:nvPr>
            <p:ph type="title"/>
          </p:nvPr>
        </p:nvSpPr>
        <p:spPr/>
        <p:txBody>
          <a:bodyPr/>
          <a:lstStyle/>
          <a:p>
            <a:pPr eaLnBrk="1"/>
            <a:r>
              <a:rPr lang="en-US" altLang="zh-TW"/>
              <a:t>12.2.4 </a:t>
            </a:r>
            <a:r>
              <a:rPr lang="zh-TW" altLang="en-US"/>
              <a:t>介面設計</a:t>
            </a:r>
            <a:r>
              <a:rPr lang="en-US" altLang="zh-TW"/>
              <a:t>(c.4)</a:t>
            </a:r>
            <a:endParaRPr lang="zh-TW" altLang="en-US"/>
          </a:p>
        </p:txBody>
      </p:sp>
    </p:spTree>
  </p:cSld>
  <p:clrMapOvr>
    <a:masterClrMapping/>
  </p:clrMapOvr>
  <p:transition spd="med">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8">
            <a:extLst>
              <a:ext uri="{FF2B5EF4-FFF2-40B4-BE49-F238E27FC236}">
                <a16:creationId xmlns:a16="http://schemas.microsoft.com/office/drawing/2014/main" id="{C815EE4D-9DCD-B04B-9D6D-E4A34767B063}"/>
              </a:ext>
            </a:extLst>
          </p:cNvPr>
          <p:cNvSpPr>
            <a:spLocks noGrp="1" noChangeArrowheads="1"/>
          </p:cNvSpPr>
          <p:nvPr>
            <p:ph type="body" idx="1"/>
          </p:nvPr>
        </p:nvSpPr>
        <p:spPr/>
        <p:txBody>
          <a:bodyPr/>
          <a:lstStyle/>
          <a:p>
            <a:pPr eaLnBrk="1"/>
            <a:r>
              <a:rPr lang="zh-TW" altLang="zh-TW"/>
              <a:t>使用者介面靜態節構塑模</a:t>
            </a:r>
            <a:endParaRPr lang="en-US" altLang="zh-TW"/>
          </a:p>
          <a:p>
            <a:pPr lvl="1" eaLnBrk="1"/>
            <a:r>
              <a:rPr lang="zh-TW" altLang="zh-TW"/>
              <a:t>使用者介面塑模包含了動態行為塑模與靜態結構塑模，兩者皆始於需求塑模</a:t>
            </a:r>
            <a:r>
              <a:rPr lang="zh-TW" altLang="en-US"/>
              <a:t>。</a:t>
            </a:r>
            <a:endParaRPr lang="en-US" altLang="zh-TW"/>
          </a:p>
          <a:p>
            <a:pPr lvl="1" eaLnBrk="1"/>
            <a:r>
              <a:rPr lang="zh-TW" altLang="zh-TW"/>
              <a:t>需求塑模</a:t>
            </a:r>
            <a:r>
              <a:rPr lang="zh-TW" altLang="en-US"/>
              <a:t>之</a:t>
            </a:r>
            <a:r>
              <a:rPr lang="zh-TW" altLang="zh-TW"/>
              <a:t>活動圖中每一個表達輸入與輸出的註記 </a:t>
            </a:r>
            <a:r>
              <a:rPr lang="en-US" altLang="zh-TW"/>
              <a:t>(Note) </a:t>
            </a:r>
            <a:r>
              <a:rPr lang="zh-TW" altLang="zh-TW"/>
              <a:t>都可被設計成一個介面。</a:t>
            </a:r>
            <a:endParaRPr lang="en-US" altLang="zh-TW"/>
          </a:p>
          <a:p>
            <a:pPr lvl="1" eaLnBrk="1"/>
            <a:r>
              <a:rPr lang="zh-TW" altLang="zh-TW"/>
              <a:t>因此，一系統的每個使用個案活動圖，其輸入與輸出註記之整合為一個階層架構，可被轉換成使用者介面的架構。</a:t>
            </a:r>
            <a:endParaRPr lang="en-US" altLang="zh-TW"/>
          </a:p>
          <a:p>
            <a:pPr lvl="1" eaLnBrk="1"/>
            <a:r>
              <a:rPr lang="zh-TW" altLang="zh-TW"/>
              <a:t>進行介面架構圖塑模時，可檢視需求塑模之活動圖上各活動之輸入與輸出註記，及使用者行為是否需要元件的驅動執行等資訊來設計介面，依活動執行順序建構出該系統的介面架構圖。</a:t>
            </a:r>
            <a:endParaRPr lang="zh-TW" altLang="en-US"/>
          </a:p>
        </p:txBody>
      </p:sp>
      <p:sp>
        <p:nvSpPr>
          <p:cNvPr id="28674" name="Rectangle 9">
            <a:extLst>
              <a:ext uri="{FF2B5EF4-FFF2-40B4-BE49-F238E27FC236}">
                <a16:creationId xmlns:a16="http://schemas.microsoft.com/office/drawing/2014/main" id="{3ABE559A-05ED-074C-BE2F-8CB75E0F2CFD}"/>
              </a:ext>
            </a:extLst>
          </p:cNvPr>
          <p:cNvSpPr>
            <a:spLocks noGrp="1" noChangeArrowheads="1"/>
          </p:cNvSpPr>
          <p:nvPr>
            <p:ph type="title"/>
          </p:nvPr>
        </p:nvSpPr>
        <p:spPr/>
        <p:txBody>
          <a:bodyPr/>
          <a:lstStyle/>
          <a:p>
            <a:pPr eaLnBrk="1"/>
            <a:r>
              <a:rPr lang="en-US" altLang="zh-TW"/>
              <a:t>12.3 </a:t>
            </a:r>
            <a:r>
              <a:rPr lang="zh-TW" altLang="en-US"/>
              <a:t>使用者介面靜態結構塑模與案例</a:t>
            </a:r>
          </a:p>
        </p:txBody>
      </p:sp>
    </p:spTree>
  </p:cSld>
  <p:clrMapOvr>
    <a:masterClrMapping/>
  </p:clrMapOvr>
  <p:transition spd="med">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8">
            <a:extLst>
              <a:ext uri="{FF2B5EF4-FFF2-40B4-BE49-F238E27FC236}">
                <a16:creationId xmlns:a16="http://schemas.microsoft.com/office/drawing/2014/main" id="{F5B4DBF9-A2B0-234F-B1B6-764EC2119EAF}"/>
              </a:ext>
            </a:extLst>
          </p:cNvPr>
          <p:cNvSpPr>
            <a:spLocks noGrp="1" noChangeArrowheads="1"/>
          </p:cNvSpPr>
          <p:nvPr>
            <p:ph type="body" idx="1"/>
          </p:nvPr>
        </p:nvSpPr>
        <p:spPr/>
        <p:txBody>
          <a:bodyPr/>
          <a:lstStyle/>
          <a:p>
            <a:pPr lvl="1" eaLnBrk="1"/>
            <a:r>
              <a:rPr lang="zh-TW" altLang="zh-TW"/>
              <a:t>由於</a:t>
            </a:r>
            <a:r>
              <a:rPr lang="en-US" altLang="zh-TW"/>
              <a:t>UI </a:t>
            </a:r>
            <a:r>
              <a:rPr lang="zh-TW" altLang="zh-TW"/>
              <a:t>循序圖有助於釐清介面架構圖中之控制部分，因此若可在需求塑模完成後先進行</a:t>
            </a:r>
            <a:r>
              <a:rPr lang="en-US" altLang="zh-TW"/>
              <a:t>UI </a:t>
            </a:r>
            <a:r>
              <a:rPr lang="zh-TW" altLang="zh-TW"/>
              <a:t>循序圖塑模，再進行介面架構圖、介面藍圖和介面詞彙的塑模，將會是一個較佳的做法。</a:t>
            </a:r>
            <a:endParaRPr lang="en-US" altLang="zh-TW"/>
          </a:p>
          <a:p>
            <a:pPr lvl="1" eaLnBrk="1"/>
            <a:r>
              <a:rPr lang="zh-TW" altLang="zh-TW"/>
              <a:t>進行使用者介面靜態結構塑模時，可以</a:t>
            </a:r>
            <a:r>
              <a:rPr lang="en-US" altLang="zh-TW"/>
              <a:t>Net-PAC </a:t>
            </a:r>
            <a:r>
              <a:rPr lang="zh-TW" altLang="zh-TW"/>
              <a:t>模式來建構使用者介面架構圖，每一個介面需表達其「表達」、「摘述」和「控制」</a:t>
            </a:r>
            <a:r>
              <a:rPr lang="en-US" altLang="zh-TW"/>
              <a:t>(P</a:t>
            </a:r>
            <a:r>
              <a:rPr lang="zh-TW" altLang="zh-TW"/>
              <a:t>、</a:t>
            </a:r>
            <a:r>
              <a:rPr lang="en-US" altLang="zh-TW"/>
              <a:t>A</a:t>
            </a:r>
            <a:r>
              <a:rPr lang="zh-TW" altLang="zh-TW"/>
              <a:t>、</a:t>
            </a:r>
            <a:r>
              <a:rPr lang="en-US" altLang="zh-TW"/>
              <a:t>C)</a:t>
            </a:r>
            <a:r>
              <a:rPr lang="zh-TW" altLang="zh-TW"/>
              <a:t>，且給予一個唯一的介面編號與名稱。</a:t>
            </a:r>
            <a:endParaRPr lang="en-US" altLang="zh-TW"/>
          </a:p>
          <a:p>
            <a:pPr lvl="1" eaLnBrk="1"/>
            <a:r>
              <a:rPr lang="zh-TW" altLang="zh-TW"/>
              <a:t>接著，可根據</a:t>
            </a:r>
            <a:r>
              <a:rPr lang="en-US" altLang="zh-TW"/>
              <a:t>Net-PAC </a:t>
            </a:r>
            <a:r>
              <a:rPr lang="zh-TW" altLang="zh-TW"/>
              <a:t>介面架構圖，與使用者討論圖中的每一個介面藍圖，並完成介面詞彙的描述。</a:t>
            </a:r>
            <a:endParaRPr lang="zh-TW" altLang="en-US"/>
          </a:p>
          <a:p>
            <a:pPr eaLnBrk="1"/>
            <a:endParaRPr lang="zh-TW" altLang="en-US"/>
          </a:p>
        </p:txBody>
      </p:sp>
      <p:sp>
        <p:nvSpPr>
          <p:cNvPr id="29698" name="Rectangle 9">
            <a:extLst>
              <a:ext uri="{FF2B5EF4-FFF2-40B4-BE49-F238E27FC236}">
                <a16:creationId xmlns:a16="http://schemas.microsoft.com/office/drawing/2014/main" id="{9F7EA488-F798-1346-96F4-B84443BF919B}"/>
              </a:ext>
            </a:extLst>
          </p:cNvPr>
          <p:cNvSpPr>
            <a:spLocks noGrp="1" noChangeArrowheads="1"/>
          </p:cNvSpPr>
          <p:nvPr>
            <p:ph type="title"/>
          </p:nvPr>
        </p:nvSpPr>
        <p:spPr/>
        <p:txBody>
          <a:bodyPr/>
          <a:lstStyle/>
          <a:p>
            <a:pPr eaLnBrk="1"/>
            <a:r>
              <a:rPr lang="en-US" altLang="zh-TW" sz="2800"/>
              <a:t>12.3 </a:t>
            </a:r>
            <a:r>
              <a:rPr lang="zh-TW" altLang="en-US" sz="2800"/>
              <a:t>使用者介面靜態結構塑模與案例</a:t>
            </a:r>
            <a:r>
              <a:rPr lang="en-US" altLang="zh-TW" sz="2800"/>
              <a:t>(c.2)</a:t>
            </a:r>
          </a:p>
        </p:txBody>
      </p:sp>
    </p:spTree>
  </p:cSld>
  <p:clrMapOvr>
    <a:masterClrMapping/>
  </p:clrMapOvr>
  <p:transition spd="med">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0">
            <a:extLst>
              <a:ext uri="{FF2B5EF4-FFF2-40B4-BE49-F238E27FC236}">
                <a16:creationId xmlns:a16="http://schemas.microsoft.com/office/drawing/2014/main" id="{3D030A1F-C78E-2148-8F95-1B3ADB3E27F6}"/>
              </a:ext>
            </a:extLst>
          </p:cNvPr>
          <p:cNvSpPr>
            <a:spLocks noGrp="1" noChangeArrowheads="1"/>
          </p:cNvSpPr>
          <p:nvPr>
            <p:ph type="body" idx="1"/>
          </p:nvPr>
        </p:nvSpPr>
        <p:spPr/>
        <p:txBody>
          <a:bodyPr/>
          <a:lstStyle/>
          <a:p>
            <a:pPr lvl="1" eaLnBrk="1"/>
            <a:r>
              <a:rPr lang="zh-TW" altLang="zh-TW"/>
              <a:t>介面架構圖塑模案例</a:t>
            </a:r>
            <a:endParaRPr lang="en-US" altLang="zh-TW"/>
          </a:p>
          <a:p>
            <a:pPr lvl="2" eaLnBrk="1"/>
            <a:r>
              <a:rPr lang="zh-TW" altLang="zh-TW"/>
              <a:t>首先將需求塑模完成的五個使用個案（新增訂購項目、修改訂購數量、刪除訂購項目、取消採購訂單與確認採購訂單）分別編號為</a:t>
            </a:r>
            <a:r>
              <a:rPr lang="en-US" altLang="zh-TW"/>
              <a:t>1~5</a:t>
            </a:r>
            <a:r>
              <a:rPr lang="zh-TW" altLang="zh-TW"/>
              <a:t>。</a:t>
            </a:r>
            <a:endParaRPr lang="en-US" altLang="zh-TW"/>
          </a:p>
          <a:p>
            <a:pPr lvl="2" eaLnBrk="1"/>
            <a:r>
              <a:rPr lang="zh-TW" altLang="zh-TW"/>
              <a:t>接著</a:t>
            </a:r>
            <a:r>
              <a:rPr lang="zh-TW" altLang="en-US"/>
              <a:t>將</a:t>
            </a:r>
            <a:r>
              <a:rPr lang="zh-TW" altLang="zh-TW"/>
              <a:t>每個使用個案活動圖之註記都設計成一個介面，依活動的順序決定介面的操作流程，</a:t>
            </a:r>
            <a:r>
              <a:rPr lang="zh-TW" altLang="en-US"/>
              <a:t>便</a:t>
            </a:r>
            <a:r>
              <a:rPr lang="zh-TW" altLang="zh-TW"/>
              <a:t>可完成西子灣線上訂購系統之介面架構圖。</a:t>
            </a:r>
            <a:endParaRPr lang="en-US" altLang="zh-TW"/>
          </a:p>
          <a:p>
            <a:pPr lvl="2" eaLnBrk="1"/>
            <a:r>
              <a:rPr lang="zh-TW" altLang="zh-TW"/>
              <a:t>完成之西子灣線上訂購系統介面架構圖，如圖</a:t>
            </a:r>
            <a:r>
              <a:rPr lang="en-US" altLang="zh-TW"/>
              <a:t>12-5</a:t>
            </a:r>
            <a:r>
              <a:rPr lang="zh-TW" altLang="zh-TW"/>
              <a:t>所示</a:t>
            </a:r>
            <a:r>
              <a:rPr lang="zh-TW" altLang="en-US"/>
              <a:t>；而其</a:t>
            </a:r>
            <a:r>
              <a:rPr lang="zh-TW" altLang="zh-TW"/>
              <a:t>部分</a:t>
            </a:r>
            <a:r>
              <a:rPr lang="en-US" altLang="zh-TW"/>
              <a:t>PAC </a:t>
            </a:r>
            <a:r>
              <a:rPr lang="zh-TW" altLang="zh-TW"/>
              <a:t>表可表達如表</a:t>
            </a:r>
            <a:r>
              <a:rPr lang="en-US" altLang="zh-TW"/>
              <a:t>12-5 </a:t>
            </a:r>
            <a:r>
              <a:rPr lang="zh-TW" altLang="zh-TW"/>
              <a:t>。</a:t>
            </a:r>
            <a:endParaRPr lang="en-US" altLang="zh-TW"/>
          </a:p>
          <a:p>
            <a:pPr eaLnBrk="1"/>
            <a:endParaRPr lang="zh-TW" altLang="en-US"/>
          </a:p>
        </p:txBody>
      </p:sp>
      <p:sp>
        <p:nvSpPr>
          <p:cNvPr id="30722" name="Rectangle 11">
            <a:extLst>
              <a:ext uri="{FF2B5EF4-FFF2-40B4-BE49-F238E27FC236}">
                <a16:creationId xmlns:a16="http://schemas.microsoft.com/office/drawing/2014/main" id="{95C09499-CF06-7949-84EA-3E237F0D24F2}"/>
              </a:ext>
            </a:extLst>
          </p:cNvPr>
          <p:cNvSpPr>
            <a:spLocks noGrp="1" noChangeArrowheads="1"/>
          </p:cNvSpPr>
          <p:nvPr>
            <p:ph type="title"/>
          </p:nvPr>
        </p:nvSpPr>
        <p:spPr/>
        <p:txBody>
          <a:bodyPr/>
          <a:lstStyle/>
          <a:p>
            <a:pPr eaLnBrk="1"/>
            <a:r>
              <a:rPr lang="en-US" altLang="zh-TW" sz="2800"/>
              <a:t>12.3 </a:t>
            </a:r>
            <a:r>
              <a:rPr lang="zh-TW" altLang="en-US" sz="2800"/>
              <a:t>使用者介面靜態結構塑模與案例</a:t>
            </a:r>
            <a:r>
              <a:rPr lang="en-US" altLang="zh-TW" sz="2800"/>
              <a:t>(c.3)</a:t>
            </a:r>
          </a:p>
        </p:txBody>
      </p:sp>
    </p:spTree>
  </p:cSld>
  <p:clrMapOvr>
    <a:masterClrMapping/>
  </p:clrMapOvr>
  <p:transition spd="med">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0">
            <a:extLst>
              <a:ext uri="{FF2B5EF4-FFF2-40B4-BE49-F238E27FC236}">
                <a16:creationId xmlns:a16="http://schemas.microsoft.com/office/drawing/2014/main" id="{66E54762-712D-F742-88DE-96AF4A9C5641}"/>
              </a:ext>
            </a:extLst>
          </p:cNvPr>
          <p:cNvSpPr>
            <a:spLocks noGrp="1" noChangeArrowheads="1"/>
          </p:cNvSpPr>
          <p:nvPr>
            <p:ph type="title"/>
          </p:nvPr>
        </p:nvSpPr>
        <p:spPr/>
        <p:txBody>
          <a:bodyPr/>
          <a:lstStyle/>
          <a:p>
            <a:pPr eaLnBrk="1"/>
            <a:r>
              <a:rPr lang="en-US" altLang="zh-TW" sz="2800"/>
              <a:t>12.3 </a:t>
            </a:r>
            <a:r>
              <a:rPr lang="zh-TW" altLang="en-US" sz="2800"/>
              <a:t>使用者介面靜態結構塑模與案例</a:t>
            </a:r>
            <a:r>
              <a:rPr lang="en-US" altLang="zh-TW" sz="2800"/>
              <a:t>(c.4)</a:t>
            </a:r>
          </a:p>
        </p:txBody>
      </p:sp>
      <p:pic>
        <p:nvPicPr>
          <p:cNvPr id="31746" name="Picture 12" descr="z-vb157d-f12-5">
            <a:extLst>
              <a:ext uri="{FF2B5EF4-FFF2-40B4-BE49-F238E27FC236}">
                <a16:creationId xmlns:a16="http://schemas.microsoft.com/office/drawing/2014/main" id="{B2ECBB11-32DD-B040-A85B-03E26682DF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51050" y="1557338"/>
            <a:ext cx="5400675" cy="4824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9">
            <a:extLst>
              <a:ext uri="{FF2B5EF4-FFF2-40B4-BE49-F238E27FC236}">
                <a16:creationId xmlns:a16="http://schemas.microsoft.com/office/drawing/2014/main" id="{0C3D4F03-D78B-1F42-BA0C-CF15DAE05BCC}"/>
              </a:ext>
            </a:extLst>
          </p:cNvPr>
          <p:cNvSpPr>
            <a:spLocks noGrp="1" noChangeArrowheads="1"/>
          </p:cNvSpPr>
          <p:nvPr>
            <p:ph type="title"/>
          </p:nvPr>
        </p:nvSpPr>
        <p:spPr/>
        <p:txBody>
          <a:bodyPr/>
          <a:lstStyle/>
          <a:p>
            <a:pPr eaLnBrk="1"/>
            <a:r>
              <a:rPr lang="en-US" altLang="zh-TW" sz="2800"/>
              <a:t>12.3 </a:t>
            </a:r>
            <a:r>
              <a:rPr lang="zh-TW" altLang="en-US" sz="2800"/>
              <a:t>使用者介面靜態結構塑模與案例</a:t>
            </a:r>
            <a:r>
              <a:rPr lang="en-US" altLang="zh-TW" sz="2800"/>
              <a:t>(c.5)</a:t>
            </a:r>
          </a:p>
        </p:txBody>
      </p:sp>
      <p:pic>
        <p:nvPicPr>
          <p:cNvPr id="32770" name="Picture 13" descr="z-vb157d-t12-5">
            <a:extLst>
              <a:ext uri="{FF2B5EF4-FFF2-40B4-BE49-F238E27FC236}">
                <a16:creationId xmlns:a16="http://schemas.microsoft.com/office/drawing/2014/main" id="{6DDBA73B-9719-E547-B6E4-AC2F8EF646A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11188" y="1916113"/>
            <a:ext cx="8064500" cy="26717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1E94A256-B1B2-8D47-8516-166F3E97E048}"/>
              </a:ext>
            </a:extLst>
          </p:cNvPr>
          <p:cNvSpPr>
            <a:spLocks noGrp="1" noChangeArrowheads="1"/>
          </p:cNvSpPr>
          <p:nvPr>
            <p:ph type="title"/>
          </p:nvPr>
        </p:nvSpPr>
        <p:spPr/>
        <p:txBody>
          <a:bodyPr/>
          <a:lstStyle/>
          <a:p>
            <a:pPr eaLnBrk="1"/>
            <a:r>
              <a:rPr lang="en-US" altLang="zh-TW" sz="2800"/>
              <a:t>12.3 </a:t>
            </a:r>
            <a:r>
              <a:rPr lang="zh-TW" altLang="en-US" sz="2800"/>
              <a:t>使用者介面靜態結構塑模與案例</a:t>
            </a:r>
            <a:r>
              <a:rPr lang="en-US" altLang="zh-TW" sz="2800"/>
              <a:t>(c.6)</a:t>
            </a:r>
          </a:p>
        </p:txBody>
      </p:sp>
      <p:sp>
        <p:nvSpPr>
          <p:cNvPr id="33794" name="內容版面配置區 2">
            <a:extLst>
              <a:ext uri="{FF2B5EF4-FFF2-40B4-BE49-F238E27FC236}">
                <a16:creationId xmlns:a16="http://schemas.microsoft.com/office/drawing/2014/main" id="{0FA7CBCB-DC3A-C843-88ED-538DB7002D68}"/>
              </a:ext>
            </a:extLst>
          </p:cNvPr>
          <p:cNvSpPr>
            <a:spLocks noGrp="1" noChangeArrowheads="1"/>
          </p:cNvSpPr>
          <p:nvPr>
            <p:ph type="body" idx="1"/>
          </p:nvPr>
        </p:nvSpPr>
        <p:spPr/>
        <p:txBody>
          <a:bodyPr lIns="91440" tIns="45720" rIns="91440" bIns="45720"/>
          <a:lstStyle/>
          <a:p>
            <a:pPr lvl="1" eaLnBrk="1"/>
            <a:r>
              <a:rPr lang="zh-TW" altLang="zh-TW" sz="2000" dirty="0">
                <a:ea typeface="微軟正黑體" panose="020B0604030504040204" pitchFamily="34" charset="-120"/>
              </a:rPr>
              <a:t>介面藍圖與介面詞彙塑模案例</a:t>
            </a:r>
            <a:endParaRPr lang="en-US" altLang="zh-TW" sz="2000" dirty="0">
              <a:ea typeface="微軟正黑體" panose="020B0604030504040204" pitchFamily="34" charset="-120"/>
            </a:endParaRPr>
          </a:p>
          <a:p>
            <a:pPr lvl="2" eaLnBrk="1"/>
            <a:r>
              <a:rPr lang="zh-TW" altLang="zh-TW" dirty="0">
                <a:ea typeface="微軟正黑體" panose="020B0604030504040204" pitchFamily="34" charset="-120"/>
              </a:rPr>
              <a:t>完成西子灣線上訂購系統之</a:t>
            </a:r>
            <a:r>
              <a:rPr lang="en-US" altLang="zh-TW" dirty="0">
                <a:ea typeface="微軟正黑體" panose="020B0604030504040204" pitchFamily="34" charset="-120"/>
              </a:rPr>
              <a:t>Net-PAC </a:t>
            </a:r>
            <a:r>
              <a:rPr lang="zh-TW" altLang="zh-TW" dirty="0">
                <a:ea typeface="微軟正黑體" panose="020B0604030504040204" pitchFamily="34" charset="-120"/>
              </a:rPr>
              <a:t>介面架構圖</a:t>
            </a:r>
            <a:r>
              <a:rPr lang="zh-TW" altLang="en-US" dirty="0">
                <a:ea typeface="微軟正黑體" panose="020B0604030504040204" pitchFamily="34" charset="-120"/>
              </a:rPr>
              <a:t>後</a:t>
            </a:r>
            <a:r>
              <a:rPr lang="zh-TW" altLang="zh-TW" dirty="0">
                <a:ea typeface="微軟正黑體" panose="020B0604030504040204" pitchFamily="34" charset="-120"/>
              </a:rPr>
              <a:t>，</a:t>
            </a:r>
            <a:r>
              <a:rPr lang="zh-TW" altLang="en-US" dirty="0">
                <a:ea typeface="微軟正黑體" panose="020B0604030504040204" pitchFamily="34" charset="-120"/>
              </a:rPr>
              <a:t>便可</a:t>
            </a:r>
            <a:r>
              <a:rPr lang="zh-TW" altLang="zh-TW" dirty="0">
                <a:ea typeface="微軟正黑體" panose="020B0604030504040204" pitchFamily="34" charset="-120"/>
              </a:rPr>
              <a:t>詳細描繪每個介面的表達與摘述，其中前者以介面藍圖表達，而後者以介面詞彙表達。</a:t>
            </a:r>
            <a:endParaRPr lang="en-US" altLang="zh-TW" dirty="0">
              <a:ea typeface="微軟正黑體" panose="020B0604030504040204" pitchFamily="34" charset="-120"/>
            </a:endParaRPr>
          </a:p>
          <a:p>
            <a:pPr lvl="2" eaLnBrk="1"/>
            <a:r>
              <a:rPr lang="zh-TW" altLang="zh-TW" dirty="0">
                <a:ea typeface="微軟正黑體" panose="020B0604030504040204" pitchFamily="34" charset="-120"/>
              </a:rPr>
              <a:t>使用者介面之設計可參考需求塑模</a:t>
            </a:r>
            <a:r>
              <a:rPr lang="zh-TW" altLang="en-US" dirty="0">
                <a:ea typeface="微軟正黑體" panose="020B0604030504040204" pitchFamily="34" charset="-120"/>
              </a:rPr>
              <a:t>之</a:t>
            </a:r>
            <a:r>
              <a:rPr lang="zh-TW" altLang="zh-TW" dirty="0">
                <a:ea typeface="微軟正黑體" panose="020B0604030504040204" pitchFamily="34" charset="-120"/>
              </a:rPr>
              <a:t>活動圖中，有關進行活動時所須顯示之輸入與輸出內容。</a:t>
            </a:r>
            <a:endParaRPr lang="en-US" altLang="zh-TW" dirty="0">
              <a:ea typeface="微軟正黑體" panose="020B0604030504040204" pitchFamily="34" charset="-120"/>
            </a:endParaRPr>
          </a:p>
          <a:p>
            <a:pPr lvl="2" eaLnBrk="1"/>
            <a:r>
              <a:rPr lang="zh-TW" altLang="zh-TW" dirty="0">
                <a:ea typeface="微軟正黑體" panose="020B0604030504040204" pitchFamily="34" charset="-120"/>
              </a:rPr>
              <a:t>「購物車</a:t>
            </a:r>
            <a:r>
              <a:rPr lang="en-US" altLang="zh-TW" dirty="0">
                <a:ea typeface="微軟正黑體" panose="020B0604030504040204" pitchFamily="34" charset="-120"/>
              </a:rPr>
              <a:t>UI</a:t>
            </a:r>
            <a:r>
              <a:rPr lang="zh-TW" altLang="zh-TW" dirty="0">
                <a:ea typeface="微軟正黑體" panose="020B0604030504040204" pitchFamily="34" charset="-120"/>
              </a:rPr>
              <a:t>」之完整介面藍圖如圖</a:t>
            </a:r>
            <a:r>
              <a:rPr lang="en-US" altLang="zh-TW" dirty="0">
                <a:ea typeface="微軟正黑體" panose="020B0604030504040204" pitchFamily="34" charset="-120"/>
              </a:rPr>
              <a:t>12-6</a:t>
            </a:r>
            <a:r>
              <a:rPr lang="zh-TW" altLang="zh-TW" dirty="0">
                <a:ea typeface="微軟正黑體" panose="020B0604030504040204" pitchFamily="34" charset="-120"/>
              </a:rPr>
              <a:t>，介面詞彙如表</a:t>
            </a:r>
            <a:r>
              <a:rPr lang="en-US" altLang="zh-TW" dirty="0">
                <a:ea typeface="微軟正黑體" panose="020B0604030504040204" pitchFamily="34" charset="-120"/>
              </a:rPr>
              <a:t>12-6</a:t>
            </a:r>
            <a:r>
              <a:rPr lang="zh-TW" altLang="zh-TW" dirty="0">
                <a:ea typeface="微軟正黑體" panose="020B0604030504040204" pitchFamily="34" charset="-120"/>
              </a:rPr>
              <a:t>，其餘介面之介面藍圖與詞彙之塑模方式以此類推。</a:t>
            </a:r>
            <a:endParaRPr lang="zh-TW" altLang="en-US" dirty="0">
              <a:ea typeface="微軟正黑體" panose="020B0604030504040204" pitchFamily="34" charset="-120"/>
            </a:endParaRPr>
          </a:p>
          <a:p>
            <a:pPr eaLnBrk="1"/>
            <a:endParaRPr lang="zh-TW" altLang="en-US" sz="1800" dirty="0">
              <a:ea typeface="微軟正黑體" panose="020B0604030504040204" pitchFamily="34" charset="-120"/>
            </a:endParaRPr>
          </a:p>
        </p:txBody>
      </p:sp>
    </p:spTree>
  </p:cSld>
  <p:clrMapOvr>
    <a:masterClrMapping/>
  </p:clrMapOvr>
  <p:transition spd="med">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7" name="Group 16">
            <a:extLst>
              <a:ext uri="{FF2B5EF4-FFF2-40B4-BE49-F238E27FC236}">
                <a16:creationId xmlns:a16="http://schemas.microsoft.com/office/drawing/2014/main" id="{D0919006-0840-4C4E-8671-D18FBFDC75FF}"/>
              </a:ext>
            </a:extLst>
          </p:cNvPr>
          <p:cNvGrpSpPr>
            <a:grpSpLocks/>
          </p:cNvGrpSpPr>
          <p:nvPr/>
        </p:nvGrpSpPr>
        <p:grpSpPr bwMode="auto">
          <a:xfrm>
            <a:off x="1331913" y="1484313"/>
            <a:ext cx="6840537" cy="4179887"/>
            <a:chOff x="839" y="935"/>
            <a:chExt cx="4309" cy="2633"/>
          </a:xfrm>
        </p:grpSpPr>
        <p:pic>
          <p:nvPicPr>
            <p:cNvPr id="34819" name="Picture 15" descr="z-vb157d-f12-6">
              <a:extLst>
                <a:ext uri="{FF2B5EF4-FFF2-40B4-BE49-F238E27FC236}">
                  <a16:creationId xmlns:a16="http://schemas.microsoft.com/office/drawing/2014/main" id="{711379DA-F90F-294B-B5C0-8522EFF0D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749" r="59807" b="79631"/>
            <a:stretch>
              <a:fillRect/>
            </a:stretch>
          </p:blipFill>
          <p:spPr bwMode="auto">
            <a:xfrm>
              <a:off x="839" y="935"/>
              <a:ext cx="1769" cy="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內容版面配置區 7" descr="未命名.jpg">
              <a:extLst>
                <a:ext uri="{FF2B5EF4-FFF2-40B4-BE49-F238E27FC236}">
                  <a16:creationId xmlns:a16="http://schemas.microsoft.com/office/drawing/2014/main" id="{367D398E-DAA0-0E45-9F1B-310C95F22E4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0" y="1480"/>
              <a:ext cx="4128" cy="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818" name="Rectangle 13">
            <a:extLst>
              <a:ext uri="{FF2B5EF4-FFF2-40B4-BE49-F238E27FC236}">
                <a16:creationId xmlns:a16="http://schemas.microsoft.com/office/drawing/2014/main" id="{71EDF1E2-3C95-A645-8F65-67B8E8560789}"/>
              </a:ext>
            </a:extLst>
          </p:cNvPr>
          <p:cNvSpPr>
            <a:spLocks noGrp="1" noChangeArrowheads="1"/>
          </p:cNvSpPr>
          <p:nvPr>
            <p:ph type="title"/>
          </p:nvPr>
        </p:nvSpPr>
        <p:spPr/>
        <p:txBody>
          <a:bodyPr/>
          <a:lstStyle/>
          <a:p>
            <a:pPr eaLnBrk="1"/>
            <a:r>
              <a:rPr lang="en-US" altLang="zh-TW" sz="2800"/>
              <a:t>12.3 </a:t>
            </a:r>
            <a:r>
              <a:rPr lang="zh-TW" altLang="en-US" sz="2800"/>
              <a:t>使用者介面靜態結構塑模與案例</a:t>
            </a:r>
            <a:r>
              <a:rPr lang="en-US" altLang="zh-TW" sz="2800"/>
              <a:t>(c.7)</a:t>
            </a:r>
          </a:p>
        </p:txBody>
      </p:sp>
    </p:spTree>
  </p:cSld>
  <p:clrMapOvr>
    <a:masterClrMapping/>
  </p:clrMapOvr>
  <p:transition spd="med">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8">
            <a:extLst>
              <a:ext uri="{FF2B5EF4-FFF2-40B4-BE49-F238E27FC236}">
                <a16:creationId xmlns:a16="http://schemas.microsoft.com/office/drawing/2014/main" id="{5CB6E7D7-8EA2-AD4F-A215-E04D4FD7A949}"/>
              </a:ext>
            </a:extLst>
          </p:cNvPr>
          <p:cNvSpPr>
            <a:spLocks noGrp="1" noChangeArrowheads="1"/>
          </p:cNvSpPr>
          <p:nvPr>
            <p:ph type="body" idx="1"/>
          </p:nvPr>
        </p:nvSpPr>
        <p:spPr/>
        <p:txBody>
          <a:bodyPr/>
          <a:lstStyle/>
          <a:p>
            <a:pPr eaLnBrk="1">
              <a:buFont typeface="Wingdings" pitchFamily="2" charset="2"/>
              <a:buNone/>
            </a:pPr>
            <a:r>
              <a:rPr lang="zh-TW" altLang="en-US" dirty="0"/>
              <a:t>詳讀本章，你至少能瞭解：</a:t>
            </a:r>
          </a:p>
          <a:p>
            <a:pPr eaLnBrk="1"/>
            <a:r>
              <a:rPr lang="zh-TW" altLang="zh-TW" dirty="0">
                <a:highlight>
                  <a:srgbClr val="FFFF00"/>
                </a:highlight>
              </a:rPr>
              <a:t>使用者介面靜態結構塑模</a:t>
            </a:r>
            <a:r>
              <a:rPr lang="zh-TW" altLang="zh-TW" dirty="0"/>
              <a:t>之重要工作與工具。</a:t>
            </a:r>
          </a:p>
          <a:p>
            <a:pPr eaLnBrk="1"/>
            <a:r>
              <a:rPr lang="zh-TW" altLang="zh-TW" b="1" dirty="0"/>
              <a:t>使用者介面靜態結構塑模</a:t>
            </a:r>
            <a:r>
              <a:rPr lang="zh-TW" altLang="zh-TW" dirty="0"/>
              <a:t>之</a:t>
            </a:r>
            <a:r>
              <a:rPr lang="zh-TW" altLang="zh-TW" b="1" dirty="0"/>
              <a:t>建構步驟與準則</a:t>
            </a:r>
            <a:r>
              <a:rPr lang="zh-TW" altLang="zh-TW" dirty="0"/>
              <a:t>。</a:t>
            </a:r>
          </a:p>
          <a:p>
            <a:pPr eaLnBrk="1"/>
            <a:r>
              <a:rPr lang="zh-TW" altLang="zh-TW" dirty="0"/>
              <a:t>以</a:t>
            </a:r>
            <a:r>
              <a:rPr lang="en-US" altLang="zh-TW" b="1" dirty="0">
                <a:highlight>
                  <a:srgbClr val="FFFF00"/>
                </a:highlight>
              </a:rPr>
              <a:t>Net-PAC </a:t>
            </a:r>
            <a:r>
              <a:rPr lang="zh-TW" altLang="zh-TW" b="1" dirty="0">
                <a:highlight>
                  <a:srgbClr val="FFFF00"/>
                </a:highlight>
              </a:rPr>
              <a:t>模式</a:t>
            </a:r>
            <a:r>
              <a:rPr lang="zh-TW" altLang="zh-TW" dirty="0"/>
              <a:t>、</a:t>
            </a:r>
            <a:r>
              <a:rPr lang="zh-TW" altLang="zh-TW" b="1" dirty="0">
                <a:highlight>
                  <a:srgbClr val="FFFF00"/>
                </a:highlight>
              </a:rPr>
              <a:t>介面藍圖和介面詞彙</a:t>
            </a:r>
            <a:r>
              <a:rPr lang="zh-TW" altLang="zh-TW" dirty="0"/>
              <a:t>進行使用者介面靜態結構塑模實例。</a:t>
            </a:r>
          </a:p>
          <a:p>
            <a:pPr eaLnBrk="1"/>
            <a:r>
              <a:rPr lang="zh-TW" altLang="zh-TW" dirty="0"/>
              <a:t>何謂</a:t>
            </a:r>
            <a:r>
              <a:rPr lang="zh-TW" altLang="en-US" b="1" dirty="0"/>
              <a:t>狀態機圖</a:t>
            </a:r>
            <a:r>
              <a:rPr lang="zh-TW" altLang="zh-TW" b="1" dirty="0"/>
              <a:t>及其用途</a:t>
            </a:r>
            <a:r>
              <a:rPr lang="zh-TW" altLang="zh-TW" dirty="0"/>
              <a:t>。</a:t>
            </a:r>
          </a:p>
          <a:p>
            <a:pPr eaLnBrk="1"/>
            <a:r>
              <a:rPr lang="zh-TW" altLang="zh-TW" dirty="0"/>
              <a:t>使用者介面狀態塑模之步驟與準則。</a:t>
            </a:r>
            <a:endParaRPr lang="zh-TW" altLang="en-US" dirty="0"/>
          </a:p>
          <a:p>
            <a:pPr eaLnBrk="1"/>
            <a:endParaRPr lang="zh-TW" altLang="en-US" dirty="0"/>
          </a:p>
        </p:txBody>
      </p:sp>
      <p:sp>
        <p:nvSpPr>
          <p:cNvPr id="8194" name="Rectangle 9">
            <a:extLst>
              <a:ext uri="{FF2B5EF4-FFF2-40B4-BE49-F238E27FC236}">
                <a16:creationId xmlns:a16="http://schemas.microsoft.com/office/drawing/2014/main" id="{6C4B1F52-ABF1-E94E-A26C-DECD689FF986}"/>
              </a:ext>
            </a:extLst>
          </p:cNvPr>
          <p:cNvSpPr>
            <a:spLocks noGrp="1" noChangeArrowheads="1"/>
          </p:cNvSpPr>
          <p:nvPr>
            <p:ph type="title"/>
          </p:nvPr>
        </p:nvSpPr>
        <p:spPr/>
        <p:txBody>
          <a:bodyPr/>
          <a:lstStyle/>
          <a:p>
            <a:pPr eaLnBrk="1"/>
            <a:r>
              <a:rPr lang="zh-TW" altLang="en-US"/>
              <a:t>學習目標</a:t>
            </a:r>
            <a:endParaRPr lang="en-US" altLang="zh-TW"/>
          </a:p>
        </p:txBody>
      </p:sp>
    </p:spTree>
  </p:cSld>
  <p:clrMapOvr>
    <a:masterClrMapping/>
  </p:clrMapOvr>
  <p:transition spd="med">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0">
            <a:extLst>
              <a:ext uri="{FF2B5EF4-FFF2-40B4-BE49-F238E27FC236}">
                <a16:creationId xmlns:a16="http://schemas.microsoft.com/office/drawing/2014/main" id="{53D70506-F2E2-6447-8C95-63894F45824A}"/>
              </a:ext>
            </a:extLst>
          </p:cNvPr>
          <p:cNvSpPr>
            <a:spLocks noGrp="1" noChangeArrowheads="1"/>
          </p:cNvSpPr>
          <p:nvPr>
            <p:ph type="title"/>
          </p:nvPr>
        </p:nvSpPr>
        <p:spPr/>
        <p:txBody>
          <a:bodyPr/>
          <a:lstStyle/>
          <a:p>
            <a:pPr eaLnBrk="1"/>
            <a:r>
              <a:rPr lang="en-US" altLang="zh-TW" sz="2800"/>
              <a:t>12.3 </a:t>
            </a:r>
            <a:r>
              <a:rPr lang="zh-TW" altLang="en-US" sz="2800"/>
              <a:t>使用者介面靜態結構塑模與案例</a:t>
            </a:r>
            <a:r>
              <a:rPr lang="en-US" altLang="zh-TW" sz="2800"/>
              <a:t>(c.8)</a:t>
            </a:r>
          </a:p>
        </p:txBody>
      </p:sp>
      <p:pic>
        <p:nvPicPr>
          <p:cNvPr id="35842" name="Picture 12" descr="z-vb157d-t12-6">
            <a:extLst>
              <a:ext uri="{FF2B5EF4-FFF2-40B4-BE49-F238E27FC236}">
                <a16:creationId xmlns:a16="http://schemas.microsoft.com/office/drawing/2014/main" id="{89C459BB-E0D8-A443-A6FA-011EBEFA45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4808" r="2391" b="4533"/>
          <a:stretch>
            <a:fillRect/>
          </a:stretch>
        </p:blipFill>
        <p:spPr>
          <a:xfrm>
            <a:off x="1979613" y="1484313"/>
            <a:ext cx="5688012" cy="48752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9">
            <a:extLst>
              <a:ext uri="{FF2B5EF4-FFF2-40B4-BE49-F238E27FC236}">
                <a16:creationId xmlns:a16="http://schemas.microsoft.com/office/drawing/2014/main" id="{2C05041F-B122-CA4F-A66B-36654A361A87}"/>
              </a:ext>
            </a:extLst>
          </p:cNvPr>
          <p:cNvSpPr>
            <a:spLocks noGrp="1" noChangeArrowheads="1"/>
          </p:cNvSpPr>
          <p:nvPr>
            <p:ph type="title"/>
          </p:nvPr>
        </p:nvSpPr>
        <p:spPr/>
        <p:txBody>
          <a:bodyPr/>
          <a:lstStyle/>
          <a:p>
            <a:pPr eaLnBrk="1"/>
            <a:r>
              <a:rPr lang="zh-TW" altLang="en-US" dirty="0"/>
              <a:t>圖</a:t>
            </a:r>
            <a:r>
              <a:rPr lang="en-US" altLang="zh-TW" dirty="0"/>
              <a:t>12-13a </a:t>
            </a:r>
            <a:r>
              <a:rPr lang="zh-TW" altLang="en-US" dirty="0"/>
              <a:t>夢幻系統階層式介面架構</a:t>
            </a:r>
            <a:endParaRPr lang="en-US" altLang="zh-TW" dirty="0"/>
          </a:p>
        </p:txBody>
      </p:sp>
      <p:pic>
        <p:nvPicPr>
          <p:cNvPr id="66562" name="Picture 10" descr="z-vb157d-f12-13a">
            <a:extLst>
              <a:ext uri="{FF2B5EF4-FFF2-40B4-BE49-F238E27FC236}">
                <a16:creationId xmlns:a16="http://schemas.microsoft.com/office/drawing/2014/main" id="{DBF53363-4C70-0E4F-8D27-2AE9CB750E9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471" t="11508" r="2158" b="5402"/>
          <a:stretch>
            <a:fillRect/>
          </a:stretch>
        </p:blipFill>
        <p:spPr>
          <a:xfrm>
            <a:off x="755650" y="1557338"/>
            <a:ext cx="7777163" cy="4664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9">
            <a:extLst>
              <a:ext uri="{FF2B5EF4-FFF2-40B4-BE49-F238E27FC236}">
                <a16:creationId xmlns:a16="http://schemas.microsoft.com/office/drawing/2014/main" id="{B7C7F089-C68C-414A-9567-1A3A97F96AA1}"/>
              </a:ext>
            </a:extLst>
          </p:cNvPr>
          <p:cNvSpPr>
            <a:spLocks noGrp="1" noChangeArrowheads="1"/>
          </p:cNvSpPr>
          <p:nvPr>
            <p:ph type="title"/>
          </p:nvPr>
        </p:nvSpPr>
        <p:spPr/>
        <p:txBody>
          <a:bodyPr/>
          <a:lstStyle/>
          <a:p>
            <a:pPr eaLnBrk="1"/>
            <a:r>
              <a:rPr lang="zh-TW" altLang="en-US"/>
              <a:t>圖</a:t>
            </a:r>
            <a:r>
              <a:rPr lang="en-US" altLang="zh-TW"/>
              <a:t>12-13b </a:t>
            </a:r>
            <a:r>
              <a:rPr lang="zh-TW" altLang="en-US"/>
              <a:t>夢幻系統網狀式介面架構</a:t>
            </a:r>
          </a:p>
        </p:txBody>
      </p:sp>
      <p:pic>
        <p:nvPicPr>
          <p:cNvPr id="67586" name="Picture 8" descr="z-vb157d-f12-13b">
            <a:extLst>
              <a:ext uri="{FF2B5EF4-FFF2-40B4-BE49-F238E27FC236}">
                <a16:creationId xmlns:a16="http://schemas.microsoft.com/office/drawing/2014/main" id="{F0E0E392-6F58-9D46-8CB4-BB6628D5D2E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954" t="11340" r="2434" b="1208"/>
          <a:stretch>
            <a:fillRect/>
          </a:stretch>
        </p:blipFill>
        <p:spPr>
          <a:xfrm>
            <a:off x="971550" y="1557338"/>
            <a:ext cx="7416800" cy="4751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DB0EDB-5780-ED4E-B02B-EE7C046A2B90}"/>
              </a:ext>
            </a:extLst>
          </p:cNvPr>
          <p:cNvSpPr>
            <a:spLocks noGrp="1"/>
          </p:cNvSpPr>
          <p:nvPr>
            <p:ph type="title"/>
          </p:nvPr>
        </p:nvSpPr>
        <p:spPr/>
        <p:txBody>
          <a:bodyPr/>
          <a:lstStyle/>
          <a:p>
            <a:r>
              <a:rPr kumimoji="1" lang="zh-TW" altLang="en-US" dirty="0"/>
              <a:t>本週作業</a:t>
            </a:r>
          </a:p>
        </p:txBody>
      </p:sp>
      <p:sp>
        <p:nvSpPr>
          <p:cNvPr id="3" name="內容版面配置區 2">
            <a:extLst>
              <a:ext uri="{FF2B5EF4-FFF2-40B4-BE49-F238E27FC236}">
                <a16:creationId xmlns:a16="http://schemas.microsoft.com/office/drawing/2014/main" id="{44600505-273F-7A49-B599-BDCDE71E222F}"/>
              </a:ext>
            </a:extLst>
          </p:cNvPr>
          <p:cNvSpPr>
            <a:spLocks noGrp="1"/>
          </p:cNvSpPr>
          <p:nvPr>
            <p:ph idx="1"/>
          </p:nvPr>
        </p:nvSpPr>
        <p:spPr/>
        <p:txBody>
          <a:bodyPr/>
          <a:lstStyle/>
          <a:p>
            <a:r>
              <a:rPr lang="zh-TW" altLang="en-US" sz="2400" b="1" dirty="0">
                <a:ea typeface="微軟正黑體" panose="020B0604030504040204" pitchFamily="34" charset="-120"/>
              </a:rPr>
              <a:t>系統階層式介面架構（參考圖</a:t>
            </a:r>
            <a:r>
              <a:rPr lang="en-US" altLang="zh-TW" sz="2400" b="1" dirty="0">
                <a:ea typeface="微軟正黑體" panose="020B0604030504040204" pitchFamily="34" charset="-120"/>
              </a:rPr>
              <a:t>12-13a or </a:t>
            </a:r>
            <a:r>
              <a:rPr lang="zh-TW" altLang="en-US" sz="2400" b="1">
                <a:ea typeface="微軟正黑體" panose="020B0604030504040204" pitchFamily="34" charset="-120"/>
              </a:rPr>
              <a:t>圖</a:t>
            </a:r>
            <a:r>
              <a:rPr lang="en-US" altLang="zh-TW" sz="2400" b="1">
                <a:ea typeface="微軟正黑體" panose="020B0604030504040204" pitchFamily="34" charset="-120"/>
              </a:rPr>
              <a:t>12-5</a:t>
            </a:r>
            <a:r>
              <a:rPr lang="en-US" altLang="zh-TW" sz="2400" b="1" dirty="0">
                <a:ea typeface="微軟正黑體" panose="020B0604030504040204" pitchFamily="34" charset="-120"/>
              </a:rPr>
              <a:t>)</a:t>
            </a:r>
          </a:p>
          <a:p>
            <a:r>
              <a:rPr lang="zh-TW" altLang="zh-TW" sz="2400" b="1" dirty="0">
                <a:ea typeface="微軟正黑體" panose="020B0604030504040204" pitchFamily="34" charset="-120"/>
              </a:rPr>
              <a:t>介面藍圖與介面詞彙塑模</a:t>
            </a:r>
            <a:r>
              <a:rPr lang="zh-TW" altLang="en-US" sz="2400" b="1" dirty="0">
                <a:ea typeface="微軟正黑體" panose="020B0604030504040204" pitchFamily="34" charset="-120"/>
              </a:rPr>
              <a:t>（請根據之前需求規格書做必要的修改）</a:t>
            </a:r>
            <a:endParaRPr lang="en-US" altLang="zh-TW" sz="2400" b="1" dirty="0">
              <a:ea typeface="微軟正黑體" panose="020B0604030504040204" pitchFamily="34" charset="-120"/>
            </a:endParaRPr>
          </a:p>
          <a:p>
            <a:endParaRPr lang="en-US" altLang="zh-TW" sz="2400" b="1" dirty="0">
              <a:ea typeface="微軟正黑體" panose="020B0604030504040204" pitchFamily="34" charset="-120"/>
            </a:endParaRPr>
          </a:p>
          <a:p>
            <a:endParaRPr kumimoji="1" lang="zh-TW" altLang="en-US" dirty="0"/>
          </a:p>
        </p:txBody>
      </p:sp>
    </p:spTree>
    <p:extLst>
      <p:ext uri="{BB962C8B-B14F-4D97-AF65-F5344CB8AC3E}">
        <p14:creationId xmlns:p14="http://schemas.microsoft.com/office/powerpoint/2010/main" val="1155576470"/>
      </p:ext>
    </p:extLst>
  </p:cSld>
  <p:clrMapOvr>
    <a:masterClrMapping/>
  </p:clrMapOvr>
  <p:transition spd="med">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8">
            <a:extLst>
              <a:ext uri="{FF2B5EF4-FFF2-40B4-BE49-F238E27FC236}">
                <a16:creationId xmlns:a16="http://schemas.microsoft.com/office/drawing/2014/main" id="{538CF344-372D-FE40-B9C5-BD547C80DC48}"/>
              </a:ext>
            </a:extLst>
          </p:cNvPr>
          <p:cNvSpPr>
            <a:spLocks noGrp="1" noChangeArrowheads="1"/>
          </p:cNvSpPr>
          <p:nvPr>
            <p:ph type="body" idx="1"/>
          </p:nvPr>
        </p:nvSpPr>
        <p:spPr/>
        <p:txBody>
          <a:bodyPr/>
          <a:lstStyle/>
          <a:p>
            <a:pPr eaLnBrk="1"/>
            <a:r>
              <a:rPr lang="zh-TW" altLang="en-US"/>
              <a:t>狀態機圖 </a:t>
            </a:r>
            <a:r>
              <a:rPr lang="en-US" altLang="zh-TW"/>
              <a:t>(State Machine Diagram)</a:t>
            </a:r>
            <a:r>
              <a:rPr lang="zh-TW" altLang="en-US"/>
              <a:t>用於表達一個物件、一個使用個案、多個使用個案間或一個系統在其生命週期中之行為，且強調表達狀態及其轉換關係。</a:t>
            </a:r>
            <a:endParaRPr lang="en-US" altLang="zh-TW"/>
          </a:p>
          <a:p>
            <a:pPr eaLnBrk="1"/>
            <a:r>
              <a:rPr lang="zh-TW" altLang="zh-TW"/>
              <a:t>在</a:t>
            </a:r>
            <a:r>
              <a:rPr lang="en-US" altLang="zh-TW"/>
              <a:t>UML 2.4</a:t>
            </a:r>
            <a:r>
              <a:rPr lang="zh-TW" altLang="zh-TW"/>
              <a:t>版中，分成行為狀態機圖 </a:t>
            </a:r>
            <a:r>
              <a:rPr lang="en-US" altLang="zh-TW"/>
              <a:t>(Behavioral State Machine Diagram) </a:t>
            </a:r>
            <a:r>
              <a:rPr lang="zh-TW" altLang="zh-TW"/>
              <a:t>及協定狀態機圖 </a:t>
            </a:r>
            <a:r>
              <a:rPr lang="en-US" altLang="zh-TW"/>
              <a:t>(Protocol State Machine Diagram)</a:t>
            </a:r>
            <a:r>
              <a:rPr lang="zh-TW" altLang="zh-TW"/>
              <a:t>。</a:t>
            </a:r>
          </a:p>
          <a:p>
            <a:pPr eaLnBrk="1"/>
            <a:endParaRPr lang="en-US" altLang="zh-TW"/>
          </a:p>
          <a:p>
            <a:pPr eaLnBrk="1"/>
            <a:endParaRPr lang="zh-TW" altLang="en-US"/>
          </a:p>
          <a:p>
            <a:pPr lvl="2" eaLnBrk="1"/>
            <a:endParaRPr lang="zh-TW" altLang="en-US"/>
          </a:p>
          <a:p>
            <a:pPr eaLnBrk="1"/>
            <a:endParaRPr lang="zh-TW" altLang="en-US"/>
          </a:p>
        </p:txBody>
      </p:sp>
      <p:sp>
        <p:nvSpPr>
          <p:cNvPr id="36866" name="Rectangle 9">
            <a:extLst>
              <a:ext uri="{FF2B5EF4-FFF2-40B4-BE49-F238E27FC236}">
                <a16:creationId xmlns:a16="http://schemas.microsoft.com/office/drawing/2014/main" id="{0E866E58-3F21-2D4E-B825-5C794B06F115}"/>
              </a:ext>
            </a:extLst>
          </p:cNvPr>
          <p:cNvSpPr>
            <a:spLocks noGrp="1" noChangeArrowheads="1"/>
          </p:cNvSpPr>
          <p:nvPr>
            <p:ph type="title"/>
          </p:nvPr>
        </p:nvSpPr>
        <p:spPr/>
        <p:txBody>
          <a:bodyPr/>
          <a:lstStyle/>
          <a:p>
            <a:pPr eaLnBrk="1"/>
            <a:r>
              <a:rPr lang="en-US" altLang="zh-TW"/>
              <a:t>12.4 </a:t>
            </a:r>
            <a:r>
              <a:rPr lang="zh-TW" altLang="en-US"/>
              <a:t>狀態機圖</a:t>
            </a:r>
          </a:p>
        </p:txBody>
      </p:sp>
    </p:spTree>
  </p:cSld>
  <p:clrMapOvr>
    <a:masterClrMapping/>
  </p:clrMapOvr>
  <p:transition spd="med">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8">
            <a:extLst>
              <a:ext uri="{FF2B5EF4-FFF2-40B4-BE49-F238E27FC236}">
                <a16:creationId xmlns:a16="http://schemas.microsoft.com/office/drawing/2014/main" id="{456BE179-038B-7743-8648-E1A2107FB48D}"/>
              </a:ext>
            </a:extLst>
          </p:cNvPr>
          <p:cNvSpPr>
            <a:spLocks noGrp="1" noChangeArrowheads="1"/>
          </p:cNvSpPr>
          <p:nvPr>
            <p:ph type="title"/>
          </p:nvPr>
        </p:nvSpPr>
        <p:spPr/>
        <p:txBody>
          <a:bodyPr/>
          <a:lstStyle/>
          <a:p>
            <a:pPr eaLnBrk="1"/>
            <a:r>
              <a:rPr lang="en-US" altLang="zh-TW"/>
              <a:t>12.4 </a:t>
            </a:r>
            <a:r>
              <a:rPr lang="zh-TW" altLang="en-US"/>
              <a:t>狀態機圖</a:t>
            </a:r>
            <a:r>
              <a:rPr lang="en-US" altLang="zh-TW"/>
              <a:t>(c.2)</a:t>
            </a:r>
          </a:p>
        </p:txBody>
      </p:sp>
      <p:sp>
        <p:nvSpPr>
          <p:cNvPr id="37890" name="Rectangle 9">
            <a:extLst>
              <a:ext uri="{FF2B5EF4-FFF2-40B4-BE49-F238E27FC236}">
                <a16:creationId xmlns:a16="http://schemas.microsoft.com/office/drawing/2014/main" id="{EC273CEC-97A5-7847-B6F9-606ACC63E2BD}"/>
              </a:ext>
            </a:extLst>
          </p:cNvPr>
          <p:cNvSpPr>
            <a:spLocks noGrp="1" noChangeArrowheads="1"/>
          </p:cNvSpPr>
          <p:nvPr>
            <p:ph type="body" idx="1"/>
          </p:nvPr>
        </p:nvSpPr>
        <p:spPr/>
        <p:txBody>
          <a:bodyPr/>
          <a:lstStyle/>
          <a:p>
            <a:pPr eaLnBrk="1"/>
            <a:r>
              <a:rPr lang="zh-TW" altLang="zh-TW"/>
              <a:t>行為狀態機圖</a:t>
            </a:r>
            <a:endParaRPr lang="en-US" altLang="zh-TW"/>
          </a:p>
          <a:p>
            <a:pPr lvl="1" eaLnBrk="1"/>
            <a:r>
              <a:rPr lang="zh-TW" altLang="zh-TW"/>
              <a:t>用來說明系統中各個物件的具體行為及其行為狀態轉換，狀態機圖可以擁有至少一組相關的行為特徵（</a:t>
            </a:r>
            <a:r>
              <a:rPr lang="en-US" altLang="zh-TW"/>
              <a:t>Behavior Feature</a:t>
            </a:r>
            <a:r>
              <a:rPr lang="zh-TW" altLang="zh-TW"/>
              <a:t>，如操作），並且作為此行為特徵之方法</a:t>
            </a:r>
            <a:r>
              <a:rPr lang="en-US" altLang="zh-TW"/>
              <a:t> (Method)</a:t>
            </a:r>
            <a:r>
              <a:rPr lang="zh-TW" altLang="zh-TW"/>
              <a:t>。</a:t>
            </a:r>
            <a:endParaRPr lang="en-US" altLang="zh-TW"/>
          </a:p>
          <a:p>
            <a:pPr lvl="1" eaLnBrk="1"/>
            <a:r>
              <a:rPr lang="zh-TW" altLang="zh-TW"/>
              <a:t>行為意指至少一個物件動作</a:t>
            </a:r>
            <a:r>
              <a:rPr lang="en-US" altLang="zh-TW"/>
              <a:t> (Action) </a:t>
            </a:r>
            <a:r>
              <a:rPr lang="zh-TW" altLang="zh-TW"/>
              <a:t>的結果，故行為狀態機圖說明物件的狀態如何被所定義的特徵改變。</a:t>
            </a:r>
            <a:endParaRPr lang="en-US" altLang="zh-TW"/>
          </a:p>
          <a:p>
            <a:pPr lvl="1" eaLnBrk="1"/>
            <a:r>
              <a:rPr lang="zh-TW" altLang="zh-TW"/>
              <a:t>行為狀態機包含狀態</a:t>
            </a:r>
            <a:r>
              <a:rPr lang="en-US" altLang="zh-TW"/>
              <a:t> (State) </a:t>
            </a:r>
            <a:r>
              <a:rPr lang="zh-TW" altLang="zh-TW"/>
              <a:t>以及轉換</a:t>
            </a:r>
            <a:r>
              <a:rPr lang="en-US" altLang="zh-TW"/>
              <a:t> (Transitions)</a:t>
            </a:r>
            <a:r>
              <a:rPr lang="zh-TW" altLang="zh-TW"/>
              <a:t>，狀態為物件在其生命週期中某一時間點的一個條件或情境，轉換是由事件或動作觸發而產生，如按下滑鼠、放開滑鼠、按下按鍵、打開或關閉視窗等。</a:t>
            </a:r>
            <a:endParaRPr lang="zh-TW" altLang="en-US"/>
          </a:p>
        </p:txBody>
      </p:sp>
    </p:spTree>
  </p:cSld>
  <p:clrMapOvr>
    <a:masterClrMapping/>
  </p:clrMapOvr>
  <p:transition spd="med">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9">
            <a:extLst>
              <a:ext uri="{FF2B5EF4-FFF2-40B4-BE49-F238E27FC236}">
                <a16:creationId xmlns:a16="http://schemas.microsoft.com/office/drawing/2014/main" id="{5D41D8DE-330D-5B47-8AEB-1B6928967009}"/>
              </a:ext>
            </a:extLst>
          </p:cNvPr>
          <p:cNvSpPr>
            <a:spLocks noGrp="1" noChangeArrowheads="1"/>
          </p:cNvSpPr>
          <p:nvPr>
            <p:ph type="body" idx="1"/>
          </p:nvPr>
        </p:nvSpPr>
        <p:spPr/>
        <p:txBody>
          <a:bodyPr/>
          <a:lstStyle/>
          <a:p>
            <a:pPr eaLnBrk="1"/>
            <a:r>
              <a:rPr lang="zh-TW" altLang="zh-TW"/>
              <a:t>行為狀態機圖 </a:t>
            </a:r>
            <a:r>
              <a:rPr lang="en-US" altLang="zh-TW"/>
              <a:t>(Behavioral State Machine Diagram) </a:t>
            </a:r>
            <a:r>
              <a:rPr lang="zh-TW" altLang="zh-TW"/>
              <a:t>之主要元件包括狀態與轉換，其運作規則是當轉換發生後，物件（或系統）會從某一狀態（稱為來源狀態），進入另一個狀態（稱為目的狀態）</a:t>
            </a:r>
            <a:endParaRPr lang="en-US" altLang="zh-TW"/>
          </a:p>
          <a:p>
            <a:pPr eaLnBrk="1"/>
            <a:r>
              <a:rPr lang="zh-TW" altLang="zh-TW"/>
              <a:t>一個狀態是一個物件（或系統）在其生命週期中某一時間點之一個條件</a:t>
            </a:r>
            <a:r>
              <a:rPr lang="en-US" altLang="zh-TW"/>
              <a:t> (Condition) </a:t>
            </a:r>
            <a:r>
              <a:rPr lang="zh-TW" altLang="zh-TW"/>
              <a:t>或情況</a:t>
            </a:r>
            <a:r>
              <a:rPr lang="en-US" altLang="zh-TW"/>
              <a:t> (Situation)</a:t>
            </a:r>
            <a:r>
              <a:rPr lang="zh-TW" altLang="zh-TW"/>
              <a:t>，在此狀態中，它滿足某條件，執行某活動或等待某事件。</a:t>
            </a:r>
            <a:endParaRPr lang="zh-TW" altLang="en-US"/>
          </a:p>
          <a:p>
            <a:pPr eaLnBrk="1"/>
            <a:endParaRPr lang="zh-TW" altLang="en-US"/>
          </a:p>
        </p:txBody>
      </p:sp>
      <p:pic>
        <p:nvPicPr>
          <p:cNvPr id="38914" name="圖片 9" descr="未命名">
            <a:extLst>
              <a:ext uri="{FF2B5EF4-FFF2-40B4-BE49-F238E27FC236}">
                <a16:creationId xmlns:a16="http://schemas.microsoft.com/office/drawing/2014/main" id="{9DDF10F1-7D34-D54B-BB39-AB6B4762F3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4581525"/>
            <a:ext cx="5619750" cy="144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10">
            <a:extLst>
              <a:ext uri="{FF2B5EF4-FFF2-40B4-BE49-F238E27FC236}">
                <a16:creationId xmlns:a16="http://schemas.microsoft.com/office/drawing/2014/main" id="{7648911D-5493-4140-951A-23369FA57426}"/>
              </a:ext>
            </a:extLst>
          </p:cNvPr>
          <p:cNvSpPr>
            <a:spLocks noGrp="1" noChangeArrowheads="1"/>
          </p:cNvSpPr>
          <p:nvPr>
            <p:ph type="title"/>
          </p:nvPr>
        </p:nvSpPr>
        <p:spPr/>
        <p:txBody>
          <a:bodyPr/>
          <a:lstStyle/>
          <a:p>
            <a:pPr eaLnBrk="1"/>
            <a:r>
              <a:rPr lang="en-US" altLang="zh-TW"/>
              <a:t>12.4.1 </a:t>
            </a:r>
            <a:r>
              <a:rPr lang="zh-TW" altLang="en-US"/>
              <a:t>行為狀態機圖之元件</a:t>
            </a:r>
          </a:p>
        </p:txBody>
      </p:sp>
    </p:spTree>
  </p:cSld>
  <p:clrMapOvr>
    <a:masterClrMapping/>
  </p:clrMapOvr>
  <p:transition spd="med">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118" name="Group 38">
            <a:extLst>
              <a:ext uri="{FF2B5EF4-FFF2-40B4-BE49-F238E27FC236}">
                <a16:creationId xmlns:a16="http://schemas.microsoft.com/office/drawing/2014/main" id="{5A211AA2-2F52-D14E-9B41-1C77A2FF9592}"/>
              </a:ext>
            </a:extLst>
          </p:cNvPr>
          <p:cNvGraphicFramePr>
            <a:graphicFrameLocks noGrp="1"/>
          </p:cNvGraphicFramePr>
          <p:nvPr>
            <p:ph idx="1"/>
          </p:nvPr>
        </p:nvGraphicFramePr>
        <p:xfrm>
          <a:off x="1331913" y="1438275"/>
          <a:ext cx="6985000" cy="4857751"/>
        </p:xfrm>
        <a:graphic>
          <a:graphicData uri="http://schemas.openxmlformats.org/drawingml/2006/table">
            <a:tbl>
              <a:tblPr/>
              <a:tblGrid>
                <a:gridCol w="3556000">
                  <a:extLst>
                    <a:ext uri="{9D8B030D-6E8A-4147-A177-3AD203B41FA5}">
                      <a16:colId xmlns:a16="http://schemas.microsoft.com/office/drawing/2014/main" val="4168580668"/>
                    </a:ext>
                  </a:extLst>
                </a:gridCol>
                <a:gridCol w="1776412">
                  <a:extLst>
                    <a:ext uri="{9D8B030D-6E8A-4147-A177-3AD203B41FA5}">
                      <a16:colId xmlns:a16="http://schemas.microsoft.com/office/drawing/2014/main" val="4195845326"/>
                    </a:ext>
                  </a:extLst>
                </a:gridCol>
                <a:gridCol w="1652588">
                  <a:extLst>
                    <a:ext uri="{9D8B030D-6E8A-4147-A177-3AD203B41FA5}">
                      <a16:colId xmlns:a16="http://schemas.microsoft.com/office/drawing/2014/main" val="2783154925"/>
                    </a:ext>
                  </a:extLst>
                </a:gridCol>
              </a:tblGrid>
              <a:tr h="706438">
                <a:tc>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r>
                        <a:rPr kumimoji="1" lang="zh-TW" altLang="en-US" sz="2000" b="0" i="0" u="none" strike="noStrike" cap="none" normalizeH="0" baseline="0">
                          <a:ln>
                            <a:noFill/>
                          </a:ln>
                          <a:solidFill>
                            <a:srgbClr val="FFFFFF"/>
                          </a:solidFill>
                          <a:effectLst/>
                          <a:latin typeface="微軟正黑體" panose="020B0604030504040204" pitchFamily="34" charset="-120"/>
                          <a:ea typeface="微軟正黑體" panose="020B0604030504040204" pitchFamily="34" charset="-120"/>
                          <a:cs typeface="Times New Roman" panose="02020603050405020304" pitchFamily="18" charset="0"/>
                        </a:rPr>
                        <a:t>行為</a:t>
                      </a:r>
                      <a:r>
                        <a:rPr kumimoji="1" lang="zh-TW" altLang="zh-TW" sz="2000" b="0" i="0" u="none" strike="noStrike" cap="none" normalizeH="0" baseline="0">
                          <a:ln>
                            <a:noFill/>
                          </a:ln>
                          <a:solidFill>
                            <a:srgbClr val="FFFFFF"/>
                          </a:solidFill>
                          <a:effectLst/>
                          <a:latin typeface="微軟正黑體" panose="020B0604030504040204" pitchFamily="34" charset="-120"/>
                          <a:ea typeface="微軟正黑體" panose="020B0604030504040204" pitchFamily="34" charset="-120"/>
                          <a:cs typeface="Times New Roman" panose="02020603050405020304" pitchFamily="18" charset="0"/>
                        </a:rPr>
                        <a:t>狀態機圖元件</a:t>
                      </a: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2">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r>
                        <a:rPr kumimoji="1" lang="zh-TW" altLang="zh-TW" sz="2000" b="0" i="0" u="none" strike="noStrike" cap="none" normalizeH="0" baseline="0">
                          <a:ln>
                            <a:noFill/>
                          </a:ln>
                          <a:solidFill>
                            <a:srgbClr val="FFFFFF"/>
                          </a:solidFill>
                          <a:effectLst/>
                          <a:latin typeface="微軟正黑體" panose="020B0604030504040204" pitchFamily="34" charset="-120"/>
                          <a:ea typeface="微軟正黑體" panose="020B0604030504040204" pitchFamily="34" charset="-120"/>
                          <a:cs typeface="Times New Roman" panose="02020603050405020304" pitchFamily="18" charset="0"/>
                        </a:rPr>
                        <a:t>符　號</a:t>
                      </a: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zh-TW" altLang="en-US"/>
                    </a:p>
                  </a:txBody>
                  <a:tcPr/>
                </a:tc>
                <a:extLst>
                  <a:ext uri="{0D108BD9-81ED-4DB2-BD59-A6C34878D82A}">
                    <a16:rowId xmlns:a16="http://schemas.microsoft.com/office/drawing/2014/main" val="4050279518"/>
                  </a:ext>
                </a:extLst>
              </a:tr>
              <a:tr h="776288">
                <a:tc>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r>
                        <a:rPr kumimoji="1" lang="zh-TW" altLang="zh-TW"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rPr>
                        <a:t>開始狀態</a:t>
                      </a: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1DA"/>
                    </a:solidFill>
                  </a:tcPr>
                </a:tc>
                <a:tc gridSpan="2">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endParaRPr kumimoji="1" lang="en-US" altLang="zh-TW"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endParaRP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1DA"/>
                    </a:solidFill>
                  </a:tcPr>
                </a:tc>
                <a:tc hMerge="1">
                  <a:txBody>
                    <a:bodyPr/>
                    <a:lstStyle/>
                    <a:p>
                      <a:endParaRPr lang="zh-TW" altLang="en-US"/>
                    </a:p>
                  </a:txBody>
                  <a:tcPr/>
                </a:tc>
                <a:extLst>
                  <a:ext uri="{0D108BD9-81ED-4DB2-BD59-A6C34878D82A}">
                    <a16:rowId xmlns:a16="http://schemas.microsoft.com/office/drawing/2014/main" val="2329717261"/>
                  </a:ext>
                </a:extLst>
              </a:tr>
              <a:tr h="1163638">
                <a:tc>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r>
                        <a:rPr kumimoji="1" lang="zh-TW" altLang="zh-TW"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rPr>
                        <a:t>簡單狀態</a:t>
                      </a: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9ED"/>
                    </a:solidFill>
                  </a:tcPr>
                </a:tc>
                <a:tc>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endParaRPr kumimoji="1" lang="en-US" altLang="zh-TW"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endParaRP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9ED"/>
                    </a:solidFill>
                  </a:tcPr>
                </a:tc>
                <a:tc>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endParaRPr kumimoji="1" lang="en-US" altLang="zh-TW"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endParaRP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9ED"/>
                    </a:solidFill>
                  </a:tcPr>
                </a:tc>
                <a:extLst>
                  <a:ext uri="{0D108BD9-81ED-4DB2-BD59-A6C34878D82A}">
                    <a16:rowId xmlns:a16="http://schemas.microsoft.com/office/drawing/2014/main" val="1987027471"/>
                  </a:ext>
                </a:extLst>
              </a:tr>
              <a:tr h="752475">
                <a:tc>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r>
                        <a:rPr kumimoji="1" lang="zh-TW" altLang="zh-TW"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rPr>
                        <a:t>歷史狀態</a:t>
                      </a: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1DA"/>
                    </a:solidFill>
                  </a:tcPr>
                </a:tc>
                <a:tc gridSpan="2">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endParaRPr kumimoji="1" lang="en-US" altLang="zh-TW"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endParaRP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1DA"/>
                    </a:solidFill>
                  </a:tcPr>
                </a:tc>
                <a:tc hMerge="1">
                  <a:txBody>
                    <a:bodyPr/>
                    <a:lstStyle/>
                    <a:p>
                      <a:endParaRPr lang="zh-TW" altLang="en-US"/>
                    </a:p>
                  </a:txBody>
                  <a:tcPr/>
                </a:tc>
                <a:extLst>
                  <a:ext uri="{0D108BD9-81ED-4DB2-BD59-A6C34878D82A}">
                    <a16:rowId xmlns:a16="http://schemas.microsoft.com/office/drawing/2014/main" val="1161394772"/>
                  </a:ext>
                </a:extLst>
              </a:tr>
              <a:tr h="1458912">
                <a:tc>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r>
                        <a:rPr kumimoji="1" lang="zh-TW" altLang="zh-TW"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rPr>
                        <a:t>組合狀態</a:t>
                      </a: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9ED"/>
                    </a:solidFill>
                  </a:tcPr>
                </a:tc>
                <a:tc gridSpan="2">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endParaRPr kumimoji="1" lang="en-US" altLang="zh-TW"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endParaRP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9ED"/>
                    </a:solidFill>
                  </a:tcPr>
                </a:tc>
                <a:tc hMerge="1">
                  <a:txBody>
                    <a:bodyPr/>
                    <a:lstStyle/>
                    <a:p>
                      <a:endParaRPr lang="zh-TW" altLang="en-US"/>
                    </a:p>
                  </a:txBody>
                  <a:tcPr/>
                </a:tc>
                <a:extLst>
                  <a:ext uri="{0D108BD9-81ED-4DB2-BD59-A6C34878D82A}">
                    <a16:rowId xmlns:a16="http://schemas.microsoft.com/office/drawing/2014/main" val="4183373869"/>
                  </a:ext>
                </a:extLst>
              </a:tr>
            </a:tbl>
          </a:graphicData>
        </a:graphic>
      </p:graphicFrame>
      <p:pic>
        <p:nvPicPr>
          <p:cNvPr id="39959" name="圖片 12">
            <a:extLst>
              <a:ext uri="{FF2B5EF4-FFF2-40B4-BE49-F238E27FC236}">
                <a16:creationId xmlns:a16="http://schemas.microsoft.com/office/drawing/2014/main" id="{EFC28F15-907E-684E-B6CD-9BB269336AE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59338" y="3068638"/>
            <a:ext cx="165735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60" name="圖片 13" descr="Simple state Waiting for Customer Input with name and internal activities compartments.">
            <a:extLst>
              <a:ext uri="{FF2B5EF4-FFF2-40B4-BE49-F238E27FC236}">
                <a16:creationId xmlns:a16="http://schemas.microsoft.com/office/drawing/2014/main" id="{AF6C5001-A0EB-7647-A6E2-C33821808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2997200"/>
            <a:ext cx="15049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61" name="圖片 14">
            <a:extLst>
              <a:ext uri="{FF2B5EF4-FFF2-40B4-BE49-F238E27FC236}">
                <a16:creationId xmlns:a16="http://schemas.microsoft.com/office/drawing/2014/main" id="{A157CEAB-03DE-3D41-A769-464290C260D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26213" y="4344988"/>
            <a:ext cx="40957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62" name="圖片 15">
            <a:extLst>
              <a:ext uri="{FF2B5EF4-FFF2-40B4-BE49-F238E27FC236}">
                <a16:creationId xmlns:a16="http://schemas.microsoft.com/office/drawing/2014/main" id="{DE8DD229-5A0C-6840-A8C6-389DEE568CA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76825" y="5013325"/>
            <a:ext cx="3052763"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63" name="Rectangle 37">
            <a:extLst>
              <a:ext uri="{FF2B5EF4-FFF2-40B4-BE49-F238E27FC236}">
                <a16:creationId xmlns:a16="http://schemas.microsoft.com/office/drawing/2014/main" id="{20924F97-AE4D-7A42-AF95-AB6382B05CC7}"/>
              </a:ext>
            </a:extLst>
          </p:cNvPr>
          <p:cNvSpPr>
            <a:spLocks noGrp="1" noChangeArrowheads="1"/>
          </p:cNvSpPr>
          <p:nvPr>
            <p:ph type="title"/>
          </p:nvPr>
        </p:nvSpPr>
        <p:spPr/>
        <p:txBody>
          <a:bodyPr/>
          <a:lstStyle/>
          <a:p>
            <a:pPr eaLnBrk="1"/>
            <a:r>
              <a:rPr lang="en-US" altLang="zh-TW"/>
              <a:t>12.4.1 </a:t>
            </a:r>
            <a:r>
              <a:rPr lang="zh-TW" altLang="en-US"/>
              <a:t>行為狀態機圖之元件</a:t>
            </a:r>
            <a:r>
              <a:rPr lang="en-US" altLang="zh-TW"/>
              <a:t>(c.2)</a:t>
            </a:r>
          </a:p>
        </p:txBody>
      </p:sp>
    </p:spTree>
  </p:cSld>
  <p:clrMapOvr>
    <a:masterClrMapping/>
  </p:clrMapOvr>
  <p:transition spd="med">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9">
            <a:extLst>
              <a:ext uri="{FF2B5EF4-FFF2-40B4-BE49-F238E27FC236}">
                <a16:creationId xmlns:a16="http://schemas.microsoft.com/office/drawing/2014/main" id="{0EE83CF8-E901-FC40-A694-B79D08636015}"/>
              </a:ext>
            </a:extLst>
          </p:cNvPr>
          <p:cNvSpPr>
            <a:spLocks noGrp="1" noChangeArrowheads="1"/>
          </p:cNvSpPr>
          <p:nvPr>
            <p:ph type="title"/>
          </p:nvPr>
        </p:nvSpPr>
        <p:spPr/>
        <p:txBody>
          <a:bodyPr/>
          <a:lstStyle/>
          <a:p>
            <a:pPr eaLnBrk="1"/>
            <a:r>
              <a:rPr lang="en-US" altLang="zh-TW"/>
              <a:t>12.4.1 </a:t>
            </a:r>
            <a:r>
              <a:rPr lang="zh-TW" altLang="en-US"/>
              <a:t>行為狀態機圖之元件</a:t>
            </a:r>
            <a:r>
              <a:rPr lang="en-US" altLang="zh-TW"/>
              <a:t>(c.3)</a:t>
            </a:r>
            <a:endParaRPr lang="zh-TW" altLang="en-US"/>
          </a:p>
        </p:txBody>
      </p:sp>
      <p:graphicFrame>
        <p:nvGraphicFramePr>
          <p:cNvPr id="6" name="內容版面配置區 5">
            <a:extLst>
              <a:ext uri="{FF2B5EF4-FFF2-40B4-BE49-F238E27FC236}">
                <a16:creationId xmlns:a16="http://schemas.microsoft.com/office/drawing/2014/main" id="{2E8635BA-82F3-A340-A80B-2972726D1A78}"/>
              </a:ext>
            </a:extLst>
          </p:cNvPr>
          <p:cNvGraphicFramePr>
            <a:graphicFrameLocks noGrp="1"/>
          </p:cNvGraphicFramePr>
          <p:nvPr>
            <p:ph idx="1"/>
          </p:nvPr>
        </p:nvGraphicFramePr>
        <p:xfrm>
          <a:off x="1187450" y="1438275"/>
          <a:ext cx="7056438" cy="4857750"/>
        </p:xfrm>
        <a:graphic>
          <a:graphicData uri="http://schemas.openxmlformats.org/drawingml/2006/table">
            <a:tbl>
              <a:tblPr/>
              <a:tblGrid>
                <a:gridCol w="3529013">
                  <a:extLst>
                    <a:ext uri="{9D8B030D-6E8A-4147-A177-3AD203B41FA5}">
                      <a16:colId xmlns:a16="http://schemas.microsoft.com/office/drawing/2014/main" val="1886656015"/>
                    </a:ext>
                  </a:extLst>
                </a:gridCol>
                <a:gridCol w="1763712">
                  <a:extLst>
                    <a:ext uri="{9D8B030D-6E8A-4147-A177-3AD203B41FA5}">
                      <a16:colId xmlns:a16="http://schemas.microsoft.com/office/drawing/2014/main" val="2799022907"/>
                    </a:ext>
                  </a:extLst>
                </a:gridCol>
                <a:gridCol w="1763713">
                  <a:extLst>
                    <a:ext uri="{9D8B030D-6E8A-4147-A177-3AD203B41FA5}">
                      <a16:colId xmlns:a16="http://schemas.microsoft.com/office/drawing/2014/main" val="4063447320"/>
                    </a:ext>
                  </a:extLst>
                </a:gridCol>
              </a:tblGrid>
              <a:tr h="690563">
                <a:tc>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r>
                        <a:rPr kumimoji="1" lang="zh-TW" altLang="en-US" sz="2000" b="0" i="0" u="none" strike="noStrike" cap="none" normalizeH="0" baseline="0">
                          <a:ln>
                            <a:noFill/>
                          </a:ln>
                          <a:solidFill>
                            <a:srgbClr val="FFFFFF"/>
                          </a:solidFill>
                          <a:effectLst/>
                          <a:latin typeface="微軟正黑體" panose="020B0604030504040204" pitchFamily="34" charset="-120"/>
                          <a:ea typeface="微軟正黑體" panose="020B0604030504040204" pitchFamily="34" charset="-120"/>
                          <a:cs typeface="Times New Roman" panose="02020603050405020304" pitchFamily="18" charset="0"/>
                        </a:rPr>
                        <a:t>行為</a:t>
                      </a:r>
                      <a:r>
                        <a:rPr kumimoji="1" lang="zh-TW" altLang="zh-TW" sz="2000" b="0" i="0" u="none" strike="noStrike" cap="none" normalizeH="0" baseline="0">
                          <a:ln>
                            <a:noFill/>
                          </a:ln>
                          <a:solidFill>
                            <a:srgbClr val="FFFFFF"/>
                          </a:solidFill>
                          <a:effectLst/>
                          <a:latin typeface="微軟正黑體" panose="020B0604030504040204" pitchFamily="34" charset="-120"/>
                          <a:ea typeface="微軟正黑體" panose="020B0604030504040204" pitchFamily="34" charset="-120"/>
                          <a:cs typeface="Times New Roman" panose="02020603050405020304" pitchFamily="18" charset="0"/>
                        </a:rPr>
                        <a:t>狀態機圖元件</a:t>
                      </a: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2">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r>
                        <a:rPr kumimoji="1" lang="zh-TW" altLang="zh-TW" sz="2000" b="0" i="0" u="none" strike="noStrike" cap="none" normalizeH="0" baseline="0">
                          <a:ln>
                            <a:noFill/>
                          </a:ln>
                          <a:solidFill>
                            <a:srgbClr val="FFFFFF"/>
                          </a:solidFill>
                          <a:effectLst/>
                          <a:latin typeface="微軟正黑體" panose="020B0604030504040204" pitchFamily="34" charset="-120"/>
                          <a:ea typeface="微軟正黑體" panose="020B0604030504040204" pitchFamily="34" charset="-120"/>
                          <a:cs typeface="Times New Roman" panose="02020603050405020304" pitchFamily="18" charset="0"/>
                        </a:rPr>
                        <a:t>符　號</a:t>
                      </a: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zh-TW" altLang="en-US"/>
                    </a:p>
                  </a:txBody>
                  <a:tcPr/>
                </a:tc>
                <a:extLst>
                  <a:ext uri="{0D108BD9-81ED-4DB2-BD59-A6C34878D82A}">
                    <a16:rowId xmlns:a16="http://schemas.microsoft.com/office/drawing/2014/main" val="985528231"/>
                  </a:ext>
                </a:extLst>
              </a:tr>
              <a:tr h="1268412">
                <a:tc>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r>
                        <a:rPr kumimoji="1" lang="zh-TW" altLang="en-US"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rPr>
                        <a:t>分解分隔</a:t>
                      </a:r>
                      <a:endParaRPr kumimoji="1" lang="zh-TW" altLang="zh-TW"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endParaRP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1DA"/>
                    </a:solidFill>
                  </a:tcPr>
                </a:tc>
                <a:tc gridSpan="2">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endParaRPr kumimoji="1" lang="en-US" altLang="zh-TW"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endParaRP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1DA"/>
                    </a:solidFill>
                  </a:tcPr>
                </a:tc>
                <a:tc hMerge="1">
                  <a:txBody>
                    <a:bodyPr/>
                    <a:lstStyle/>
                    <a:p>
                      <a:endParaRPr lang="zh-TW" altLang="en-US"/>
                    </a:p>
                  </a:txBody>
                  <a:tcPr/>
                </a:tc>
                <a:extLst>
                  <a:ext uri="{0D108BD9-81ED-4DB2-BD59-A6C34878D82A}">
                    <a16:rowId xmlns:a16="http://schemas.microsoft.com/office/drawing/2014/main" val="2338490632"/>
                  </a:ext>
                </a:extLst>
              </a:tr>
              <a:tr h="1138238">
                <a:tc>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r>
                        <a:rPr kumimoji="1" lang="zh-TW" altLang="en-US"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rPr>
                        <a:t>轉換</a:t>
                      </a:r>
                    </a:p>
                    <a:p>
                      <a:pPr marL="42863" marR="0" lvl="0" indent="0" algn="ctr" defTabSz="685800" rtl="0" eaLnBrk="1" fontAlgn="base" latinLnBrk="0" hangingPunct="0">
                        <a:lnSpc>
                          <a:spcPts val="2000"/>
                        </a:lnSpc>
                        <a:spcBef>
                          <a:spcPct val="0"/>
                        </a:spcBef>
                        <a:spcAft>
                          <a:spcPct val="0"/>
                        </a:spcAft>
                        <a:buClrTx/>
                        <a:buSzTx/>
                        <a:buFontTx/>
                        <a:buNone/>
                        <a:tabLst/>
                      </a:pPr>
                      <a:r>
                        <a:rPr kumimoji="1" lang="zh-TW" altLang="en-US"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rPr>
                        <a:t>（事件</a:t>
                      </a:r>
                      <a:r>
                        <a:rPr kumimoji="1" lang="en-US" altLang="zh-TW"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rPr>
                        <a:t>[</a:t>
                      </a:r>
                      <a:r>
                        <a:rPr kumimoji="1" lang="zh-TW" altLang="en-US"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rPr>
                        <a:t>成立條件</a:t>
                      </a:r>
                      <a:r>
                        <a:rPr kumimoji="1" lang="en-US" altLang="zh-TW"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rPr>
                        <a:t>]</a:t>
                      </a:r>
                      <a:r>
                        <a:rPr kumimoji="1" lang="zh-TW" altLang="en-US"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rPr>
                        <a:t>／動作）</a:t>
                      </a: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9ED"/>
                    </a:solidFill>
                  </a:tcPr>
                </a:tc>
                <a:tc>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endParaRPr kumimoji="1" lang="en-US" altLang="zh-TW"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endParaRP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9ED"/>
                    </a:solidFill>
                  </a:tcPr>
                </a:tc>
                <a:tc>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endParaRPr kumimoji="1" lang="en-US" altLang="zh-TW" sz="16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endParaRP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9ED"/>
                    </a:solidFill>
                  </a:tcPr>
                </a:tc>
                <a:extLst>
                  <a:ext uri="{0D108BD9-81ED-4DB2-BD59-A6C34878D82A}">
                    <a16:rowId xmlns:a16="http://schemas.microsoft.com/office/drawing/2014/main" val="1654364409"/>
                  </a:ext>
                </a:extLst>
              </a:tr>
              <a:tr h="1760537">
                <a:tc>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r>
                        <a:rPr kumimoji="1" lang="zh-TW" altLang="en-US"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rPr>
                        <a:t>選擇</a:t>
                      </a:r>
                      <a:endParaRPr kumimoji="1" lang="zh-TW" altLang="zh-TW"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endParaRP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1DA"/>
                    </a:solidFill>
                  </a:tcPr>
                </a:tc>
                <a:tc gridSpan="2">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endParaRPr kumimoji="1" lang="en-US" altLang="zh-TW"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endParaRP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1DA"/>
                    </a:solidFill>
                  </a:tcPr>
                </a:tc>
                <a:tc hMerge="1">
                  <a:txBody>
                    <a:bodyPr/>
                    <a:lstStyle/>
                    <a:p>
                      <a:endParaRPr lang="zh-TW" altLang="en-US"/>
                    </a:p>
                  </a:txBody>
                  <a:tcPr/>
                </a:tc>
                <a:extLst>
                  <a:ext uri="{0D108BD9-81ED-4DB2-BD59-A6C34878D82A}">
                    <a16:rowId xmlns:a16="http://schemas.microsoft.com/office/drawing/2014/main" val="4254445008"/>
                  </a:ext>
                </a:extLst>
              </a:tr>
            </a:tbl>
          </a:graphicData>
        </a:graphic>
      </p:graphicFrame>
      <p:pic>
        <p:nvPicPr>
          <p:cNvPr id="40981" name="圖片 17">
            <a:extLst>
              <a:ext uri="{FF2B5EF4-FFF2-40B4-BE49-F238E27FC236}">
                <a16:creationId xmlns:a16="http://schemas.microsoft.com/office/drawing/2014/main" id="{C315F96F-C7F7-1E48-AA6D-9F94CB1863E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2276475"/>
            <a:ext cx="1743075"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2" name="圖片 18">
            <a:extLst>
              <a:ext uri="{FF2B5EF4-FFF2-40B4-BE49-F238E27FC236}">
                <a16:creationId xmlns:a16="http://schemas.microsoft.com/office/drawing/2014/main" id="{D0CFD851-2147-3545-B7B5-59CF2BE9E9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68975" y="3797300"/>
            <a:ext cx="18700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3" name="圖片 19">
            <a:extLst>
              <a:ext uri="{FF2B5EF4-FFF2-40B4-BE49-F238E27FC236}">
                <a16:creationId xmlns:a16="http://schemas.microsoft.com/office/drawing/2014/main" id="{720740CF-EFB6-9B4C-A404-03B7B0384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80063" y="4652963"/>
            <a:ext cx="2216150"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60" name="Group 32">
            <a:extLst>
              <a:ext uri="{FF2B5EF4-FFF2-40B4-BE49-F238E27FC236}">
                <a16:creationId xmlns:a16="http://schemas.microsoft.com/office/drawing/2014/main" id="{9ED675A8-011F-FD45-927A-2D6CDFB66D73}"/>
              </a:ext>
            </a:extLst>
          </p:cNvPr>
          <p:cNvGraphicFramePr>
            <a:graphicFrameLocks noGrp="1"/>
          </p:cNvGraphicFramePr>
          <p:nvPr>
            <p:ph idx="1"/>
          </p:nvPr>
        </p:nvGraphicFramePr>
        <p:xfrm>
          <a:off x="900113" y="1557338"/>
          <a:ext cx="7488237" cy="4511676"/>
        </p:xfrm>
        <a:graphic>
          <a:graphicData uri="http://schemas.openxmlformats.org/drawingml/2006/table">
            <a:tbl>
              <a:tblPr/>
              <a:tblGrid>
                <a:gridCol w="3744912">
                  <a:extLst>
                    <a:ext uri="{9D8B030D-6E8A-4147-A177-3AD203B41FA5}">
                      <a16:colId xmlns:a16="http://schemas.microsoft.com/office/drawing/2014/main" val="1705137473"/>
                    </a:ext>
                  </a:extLst>
                </a:gridCol>
                <a:gridCol w="1871663">
                  <a:extLst>
                    <a:ext uri="{9D8B030D-6E8A-4147-A177-3AD203B41FA5}">
                      <a16:colId xmlns:a16="http://schemas.microsoft.com/office/drawing/2014/main" val="3810624710"/>
                    </a:ext>
                  </a:extLst>
                </a:gridCol>
                <a:gridCol w="1871662">
                  <a:extLst>
                    <a:ext uri="{9D8B030D-6E8A-4147-A177-3AD203B41FA5}">
                      <a16:colId xmlns:a16="http://schemas.microsoft.com/office/drawing/2014/main" val="1360578999"/>
                    </a:ext>
                  </a:extLst>
                </a:gridCol>
              </a:tblGrid>
              <a:tr h="477838">
                <a:tc>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r>
                        <a:rPr kumimoji="1" lang="zh-TW" altLang="en-US" sz="2000" b="0" i="0" u="none" strike="noStrike" cap="none" normalizeH="0" baseline="0">
                          <a:ln>
                            <a:noFill/>
                          </a:ln>
                          <a:solidFill>
                            <a:srgbClr val="FFFFFF"/>
                          </a:solidFill>
                          <a:effectLst/>
                          <a:latin typeface="微軟正黑體" panose="020B0604030504040204" pitchFamily="34" charset="-120"/>
                          <a:ea typeface="微軟正黑體" panose="020B0604030504040204" pitchFamily="34" charset="-120"/>
                          <a:cs typeface="Times New Roman" panose="02020603050405020304" pitchFamily="18" charset="0"/>
                        </a:rPr>
                        <a:t>行為</a:t>
                      </a:r>
                      <a:r>
                        <a:rPr kumimoji="1" lang="zh-TW" altLang="zh-TW" sz="2000" b="0" i="0" u="none" strike="noStrike" cap="none" normalizeH="0" baseline="0">
                          <a:ln>
                            <a:noFill/>
                          </a:ln>
                          <a:solidFill>
                            <a:srgbClr val="FFFFFF"/>
                          </a:solidFill>
                          <a:effectLst/>
                          <a:latin typeface="微軟正黑體" panose="020B0604030504040204" pitchFamily="34" charset="-120"/>
                          <a:ea typeface="微軟正黑體" panose="020B0604030504040204" pitchFamily="34" charset="-120"/>
                          <a:cs typeface="Times New Roman" panose="02020603050405020304" pitchFamily="18" charset="0"/>
                        </a:rPr>
                        <a:t>狀態機圖元件</a:t>
                      </a: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2">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r>
                        <a:rPr kumimoji="1" lang="zh-TW" altLang="zh-TW" sz="2000" b="0" i="0" u="none" strike="noStrike" cap="none" normalizeH="0" baseline="0">
                          <a:ln>
                            <a:noFill/>
                          </a:ln>
                          <a:solidFill>
                            <a:srgbClr val="FFFFFF"/>
                          </a:solidFill>
                          <a:effectLst/>
                          <a:latin typeface="微軟正黑體" panose="020B0604030504040204" pitchFamily="34" charset="-120"/>
                          <a:ea typeface="微軟正黑體" panose="020B0604030504040204" pitchFamily="34" charset="-120"/>
                          <a:cs typeface="Times New Roman" panose="02020603050405020304" pitchFamily="18" charset="0"/>
                        </a:rPr>
                        <a:t>符　號</a:t>
                      </a: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zh-TW" altLang="en-US"/>
                    </a:p>
                  </a:txBody>
                  <a:tcPr/>
                </a:tc>
                <a:extLst>
                  <a:ext uri="{0D108BD9-81ED-4DB2-BD59-A6C34878D82A}">
                    <a16:rowId xmlns:a16="http://schemas.microsoft.com/office/drawing/2014/main" val="2660925907"/>
                  </a:ext>
                </a:extLst>
              </a:tr>
              <a:tr h="1543050">
                <a:tc>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r>
                        <a:rPr kumimoji="1" lang="zh-TW" altLang="en-US"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rPr>
                        <a:t>分岔</a:t>
                      </a:r>
                      <a:endParaRPr kumimoji="1" lang="zh-TW" altLang="zh-TW"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endParaRP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1DA"/>
                    </a:solidFill>
                  </a:tcPr>
                </a:tc>
                <a:tc gridSpan="2">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endParaRPr kumimoji="1" lang="en-US" altLang="zh-TW"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endParaRP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1DA"/>
                    </a:solidFill>
                  </a:tcPr>
                </a:tc>
                <a:tc hMerge="1">
                  <a:txBody>
                    <a:bodyPr/>
                    <a:lstStyle/>
                    <a:p>
                      <a:endParaRPr lang="zh-TW" altLang="en-US"/>
                    </a:p>
                  </a:txBody>
                  <a:tcPr/>
                </a:tc>
                <a:extLst>
                  <a:ext uri="{0D108BD9-81ED-4DB2-BD59-A6C34878D82A}">
                    <a16:rowId xmlns:a16="http://schemas.microsoft.com/office/drawing/2014/main" val="1134945025"/>
                  </a:ext>
                </a:extLst>
              </a:tr>
              <a:tr h="1546225">
                <a:tc>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r>
                        <a:rPr kumimoji="1" lang="zh-TW" altLang="en-US"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rPr>
                        <a:t>合併</a:t>
                      </a: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9ED"/>
                    </a:solidFill>
                  </a:tcPr>
                </a:tc>
                <a:tc>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endParaRPr kumimoji="1" lang="en-US" altLang="zh-TW"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endParaRP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9ED"/>
                    </a:solidFill>
                  </a:tcPr>
                </a:tc>
                <a:tc>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endParaRPr kumimoji="1" lang="en-US" altLang="zh-TW" sz="16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endParaRP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9ED"/>
                    </a:solidFill>
                  </a:tcPr>
                </a:tc>
                <a:extLst>
                  <a:ext uri="{0D108BD9-81ED-4DB2-BD59-A6C34878D82A}">
                    <a16:rowId xmlns:a16="http://schemas.microsoft.com/office/drawing/2014/main" val="2578184957"/>
                  </a:ext>
                </a:extLst>
              </a:tr>
              <a:tr h="944563">
                <a:tc>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r>
                        <a:rPr kumimoji="1" lang="zh-TW" altLang="en-US"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rPr>
                        <a:t>結束狀態</a:t>
                      </a:r>
                      <a:endParaRPr kumimoji="1" lang="zh-TW" altLang="zh-TW"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endParaRP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1DA"/>
                    </a:solidFill>
                  </a:tcPr>
                </a:tc>
                <a:tc gridSpan="2">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endParaRPr kumimoji="1" lang="en-US" altLang="zh-TW"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endParaRP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1DA"/>
                    </a:solidFill>
                  </a:tcPr>
                </a:tc>
                <a:tc hMerge="1">
                  <a:txBody>
                    <a:bodyPr/>
                    <a:lstStyle/>
                    <a:p>
                      <a:endParaRPr lang="zh-TW" altLang="en-US"/>
                    </a:p>
                  </a:txBody>
                  <a:tcPr/>
                </a:tc>
                <a:extLst>
                  <a:ext uri="{0D108BD9-81ED-4DB2-BD59-A6C34878D82A}">
                    <a16:rowId xmlns:a16="http://schemas.microsoft.com/office/drawing/2014/main" val="1671914158"/>
                  </a:ext>
                </a:extLst>
              </a:tr>
            </a:tbl>
          </a:graphicData>
        </a:graphic>
      </p:graphicFrame>
      <p:pic>
        <p:nvPicPr>
          <p:cNvPr id="42004" name="圖片 6">
            <a:extLst>
              <a:ext uri="{FF2B5EF4-FFF2-40B4-BE49-F238E27FC236}">
                <a16:creationId xmlns:a16="http://schemas.microsoft.com/office/drawing/2014/main" id="{D610199B-1CE2-994C-AE02-1DC22092EC2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45125" y="3749675"/>
            <a:ext cx="24638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5" name="圖片 7">
            <a:extLst>
              <a:ext uri="{FF2B5EF4-FFF2-40B4-BE49-F238E27FC236}">
                <a16:creationId xmlns:a16="http://schemas.microsoft.com/office/drawing/2014/main" id="{5C3A6BAF-3BD9-ED46-9EB5-5DE5663242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45125" y="2268538"/>
            <a:ext cx="2397125"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6" name="圖片 8">
            <a:extLst>
              <a:ext uri="{FF2B5EF4-FFF2-40B4-BE49-F238E27FC236}">
                <a16:creationId xmlns:a16="http://schemas.microsoft.com/office/drawing/2014/main" id="{F95279F1-041C-C745-982C-8A7A4784E4F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40488" y="5437188"/>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7" name="Rectangle 33">
            <a:extLst>
              <a:ext uri="{FF2B5EF4-FFF2-40B4-BE49-F238E27FC236}">
                <a16:creationId xmlns:a16="http://schemas.microsoft.com/office/drawing/2014/main" id="{31197EB9-D27D-5C42-A5CB-51D94CD369C6}"/>
              </a:ext>
            </a:extLst>
          </p:cNvPr>
          <p:cNvSpPr>
            <a:spLocks noGrp="1" noChangeArrowheads="1"/>
          </p:cNvSpPr>
          <p:nvPr>
            <p:ph type="title"/>
          </p:nvPr>
        </p:nvSpPr>
        <p:spPr/>
        <p:txBody>
          <a:bodyPr/>
          <a:lstStyle/>
          <a:p>
            <a:pPr eaLnBrk="1"/>
            <a:r>
              <a:rPr lang="en-US" altLang="zh-TW"/>
              <a:t>12.4.1 </a:t>
            </a:r>
            <a:r>
              <a:rPr lang="zh-TW" altLang="en-US"/>
              <a:t>行為狀態機圖之元件</a:t>
            </a:r>
            <a:r>
              <a:rPr lang="en-US" altLang="zh-TW"/>
              <a:t>(c.4)</a:t>
            </a:r>
            <a:endParaRPr lang="zh-TW" altLang="en-US"/>
          </a:p>
        </p:txBody>
      </p:sp>
    </p:spTree>
  </p:cSld>
  <p:clrMapOvr>
    <a:masterClrMapping/>
  </p:clrMapOvr>
  <p:transition spd="med">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8">
            <a:extLst>
              <a:ext uri="{FF2B5EF4-FFF2-40B4-BE49-F238E27FC236}">
                <a16:creationId xmlns:a16="http://schemas.microsoft.com/office/drawing/2014/main" id="{D4FC9223-BC47-6B41-9376-63E4E76C5297}"/>
              </a:ext>
            </a:extLst>
          </p:cNvPr>
          <p:cNvSpPr>
            <a:spLocks noGrp="1" noChangeArrowheads="1"/>
          </p:cNvSpPr>
          <p:nvPr>
            <p:ph type="body" idx="1"/>
          </p:nvPr>
        </p:nvSpPr>
        <p:spPr/>
        <p:txBody>
          <a:bodyPr/>
          <a:lstStyle/>
          <a:p>
            <a:pPr eaLnBrk="1"/>
            <a:r>
              <a:rPr lang="zh-TW" altLang="zh-TW" dirty="0"/>
              <a:t>商業資訊系統包括：</a:t>
            </a:r>
            <a:r>
              <a:rPr lang="zh-TW" altLang="zh-TW" b="1" dirty="0">
                <a:solidFill>
                  <a:srgbClr val="FF2F92"/>
                </a:solidFill>
                <a:highlight>
                  <a:srgbClr val="FFFF00"/>
                </a:highlight>
              </a:rPr>
              <a:t>使用者介面、應用程式與資料庫</a:t>
            </a:r>
            <a:r>
              <a:rPr lang="zh-TW" altLang="zh-TW" dirty="0"/>
              <a:t>，</a:t>
            </a:r>
            <a:r>
              <a:rPr lang="zh-TW" altLang="en-US" dirty="0"/>
              <a:t>而</a:t>
            </a:r>
            <a:r>
              <a:rPr lang="zh-TW" altLang="zh-TW" dirty="0"/>
              <a:t>使用者介面是</a:t>
            </a:r>
            <a:r>
              <a:rPr lang="zh-TW" altLang="zh-TW" b="1" dirty="0">
                <a:solidFill>
                  <a:srgbClr val="0070C0"/>
                </a:solidFill>
              </a:rPr>
              <a:t>資訊系統與使用者間的溝通橋樑</a:t>
            </a:r>
            <a:r>
              <a:rPr lang="zh-TW" altLang="zh-TW" dirty="0"/>
              <a:t>。</a:t>
            </a:r>
            <a:endParaRPr lang="en-US" altLang="zh-TW" dirty="0"/>
          </a:p>
          <a:p>
            <a:pPr eaLnBrk="1"/>
            <a:r>
              <a:rPr lang="zh-TW" altLang="zh-TW" dirty="0"/>
              <a:t>與</a:t>
            </a:r>
            <a:r>
              <a:rPr lang="zh-TW" altLang="zh-TW" b="1" dirty="0">
                <a:solidFill>
                  <a:srgbClr val="0070C0"/>
                </a:solidFill>
              </a:rPr>
              <a:t>使用者介面</a:t>
            </a:r>
            <a:r>
              <a:rPr lang="zh-TW" altLang="zh-TW" dirty="0"/>
              <a:t>相關的塑模工作包含</a:t>
            </a:r>
            <a:endParaRPr lang="en-US" altLang="zh-TW" dirty="0"/>
          </a:p>
          <a:p>
            <a:pPr lvl="1" eaLnBrk="1"/>
            <a:r>
              <a:rPr lang="zh-TW" altLang="zh-TW" dirty="0"/>
              <a:t>「</a:t>
            </a:r>
            <a:r>
              <a:rPr lang="zh-TW" altLang="zh-TW" dirty="0">
                <a:solidFill>
                  <a:srgbClr val="FF2F92"/>
                </a:solidFill>
              </a:rPr>
              <a:t>使用者介面</a:t>
            </a:r>
            <a:r>
              <a:rPr lang="zh-TW" altLang="zh-TW" b="1" dirty="0">
                <a:solidFill>
                  <a:srgbClr val="FF2F92"/>
                </a:solidFill>
              </a:rPr>
              <a:t>動態行為</a:t>
            </a:r>
            <a:r>
              <a:rPr lang="zh-TW" altLang="zh-TW" dirty="0">
                <a:solidFill>
                  <a:srgbClr val="FF2F92"/>
                </a:solidFill>
              </a:rPr>
              <a:t>塑模</a:t>
            </a:r>
            <a:r>
              <a:rPr lang="zh-TW" altLang="zh-TW" dirty="0"/>
              <a:t>」</a:t>
            </a:r>
            <a:r>
              <a:rPr lang="en-US" altLang="zh-TW" dirty="0"/>
              <a:t>:</a:t>
            </a:r>
            <a:r>
              <a:rPr lang="zh-CN" altLang="en-US" dirty="0"/>
              <a:t>不同介面內元件或介面間的互動控制流程</a:t>
            </a:r>
            <a:r>
              <a:rPr lang="zh-TW" altLang="en-US" dirty="0"/>
              <a:t> </a:t>
            </a:r>
            <a:r>
              <a:rPr lang="en-US" altLang="zh-TW" dirty="0"/>
              <a:t>ex: </a:t>
            </a:r>
            <a:r>
              <a:rPr lang="zh-CN" altLang="en-US" dirty="0"/>
              <a:t>循序圖</a:t>
            </a:r>
            <a:r>
              <a:rPr lang="en-US" altLang="zh-CN" dirty="0"/>
              <a:t>or </a:t>
            </a:r>
            <a:r>
              <a:rPr lang="zh-CN" altLang="en-US" dirty="0"/>
              <a:t>溝通圖</a:t>
            </a:r>
            <a:endParaRPr lang="en-US" altLang="zh-TW" dirty="0"/>
          </a:p>
          <a:p>
            <a:pPr lvl="1" eaLnBrk="1"/>
            <a:r>
              <a:rPr lang="zh-TW" altLang="zh-TW" dirty="0"/>
              <a:t>「</a:t>
            </a:r>
            <a:r>
              <a:rPr lang="zh-TW" altLang="zh-TW" dirty="0">
                <a:solidFill>
                  <a:srgbClr val="FF2F92"/>
                </a:solidFill>
              </a:rPr>
              <a:t>使用者介面</a:t>
            </a:r>
            <a:r>
              <a:rPr lang="zh-TW" altLang="zh-TW" b="1" dirty="0">
                <a:solidFill>
                  <a:srgbClr val="FF2F92"/>
                </a:solidFill>
              </a:rPr>
              <a:t>靜態結構</a:t>
            </a:r>
            <a:r>
              <a:rPr lang="zh-TW" altLang="zh-TW" dirty="0">
                <a:solidFill>
                  <a:srgbClr val="FF2F92"/>
                </a:solidFill>
              </a:rPr>
              <a:t>塑模</a:t>
            </a:r>
            <a:r>
              <a:rPr lang="zh-TW" altLang="zh-TW" dirty="0"/>
              <a:t>」</a:t>
            </a:r>
            <a:r>
              <a:rPr lang="en-US" altLang="zh-TW" dirty="0"/>
              <a:t>:</a:t>
            </a:r>
            <a:r>
              <a:rPr lang="zh-TW" altLang="en-US" dirty="0"/>
              <a:t>是</a:t>
            </a:r>
            <a:r>
              <a:rPr lang="zh-TW" altLang="en-US" b="1" u="sng" dirty="0">
                <a:solidFill>
                  <a:srgbClr val="FF8AD8"/>
                </a:solidFill>
              </a:rPr>
              <a:t>使用者介面架構</a:t>
            </a:r>
            <a:r>
              <a:rPr lang="zh-TW" altLang="en-US" dirty="0"/>
              <a:t>與</a:t>
            </a:r>
            <a:r>
              <a:rPr lang="zh-TW" altLang="en-US" u="sng" dirty="0">
                <a:solidFill>
                  <a:srgbClr val="FF66FF"/>
                </a:solidFill>
              </a:rPr>
              <a:t>介面元件的設計</a:t>
            </a:r>
            <a:endParaRPr lang="en-US" altLang="zh-TW" u="sng" dirty="0">
              <a:solidFill>
                <a:srgbClr val="FF66FF"/>
              </a:solidFill>
            </a:endParaRPr>
          </a:p>
          <a:p>
            <a:pPr lvl="1" eaLnBrk="1"/>
            <a:endParaRPr lang="zh-TW" altLang="en-US" dirty="0"/>
          </a:p>
          <a:p>
            <a:pPr eaLnBrk="1"/>
            <a:endParaRPr lang="zh-TW" altLang="en-US" dirty="0"/>
          </a:p>
        </p:txBody>
      </p:sp>
      <p:sp>
        <p:nvSpPr>
          <p:cNvPr id="9218" name="Rectangle 9">
            <a:extLst>
              <a:ext uri="{FF2B5EF4-FFF2-40B4-BE49-F238E27FC236}">
                <a16:creationId xmlns:a16="http://schemas.microsoft.com/office/drawing/2014/main" id="{588F63F0-AFB3-5E41-96AC-4D1C10465AE9}"/>
              </a:ext>
            </a:extLst>
          </p:cNvPr>
          <p:cNvSpPr>
            <a:spLocks noGrp="1" noChangeArrowheads="1"/>
          </p:cNvSpPr>
          <p:nvPr>
            <p:ph type="title"/>
          </p:nvPr>
        </p:nvSpPr>
        <p:spPr/>
        <p:txBody>
          <a:bodyPr/>
          <a:lstStyle/>
          <a:p>
            <a:pPr eaLnBrk="1"/>
            <a:r>
              <a:rPr lang="en-US" altLang="zh-TW"/>
              <a:t>12.1 </a:t>
            </a:r>
            <a:r>
              <a:rPr lang="zh-TW" altLang="en-US"/>
              <a:t>導論</a:t>
            </a:r>
          </a:p>
        </p:txBody>
      </p:sp>
    </p:spTree>
  </p:cSld>
  <p:clrMapOvr>
    <a:masterClrMapping/>
  </p:clrMapOvr>
  <p:transition spd="med">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9">
            <a:extLst>
              <a:ext uri="{FF2B5EF4-FFF2-40B4-BE49-F238E27FC236}">
                <a16:creationId xmlns:a16="http://schemas.microsoft.com/office/drawing/2014/main" id="{ECF62643-83CB-5442-9705-5614FCED8541}"/>
              </a:ext>
            </a:extLst>
          </p:cNvPr>
          <p:cNvSpPr>
            <a:spLocks noGrp="1" noChangeArrowheads="1"/>
          </p:cNvSpPr>
          <p:nvPr>
            <p:ph type="title"/>
          </p:nvPr>
        </p:nvSpPr>
        <p:spPr/>
        <p:txBody>
          <a:bodyPr/>
          <a:lstStyle/>
          <a:p>
            <a:pPr eaLnBrk="1"/>
            <a:r>
              <a:rPr lang="en-US" altLang="zh-TW"/>
              <a:t>12.4.1 </a:t>
            </a:r>
            <a:r>
              <a:rPr lang="zh-TW" altLang="en-US"/>
              <a:t>行為狀態機圖之元件</a:t>
            </a:r>
            <a:r>
              <a:rPr lang="en-US" altLang="zh-TW"/>
              <a:t>(c.5)</a:t>
            </a:r>
            <a:endParaRPr lang="zh-TW" altLang="en-US"/>
          </a:p>
        </p:txBody>
      </p:sp>
      <p:graphicFrame>
        <p:nvGraphicFramePr>
          <p:cNvPr id="6" name="內容版面配置區 5">
            <a:extLst>
              <a:ext uri="{FF2B5EF4-FFF2-40B4-BE49-F238E27FC236}">
                <a16:creationId xmlns:a16="http://schemas.microsoft.com/office/drawing/2014/main" id="{F187E072-8837-1345-9E75-37F0632D8F6D}"/>
              </a:ext>
            </a:extLst>
          </p:cNvPr>
          <p:cNvGraphicFramePr>
            <a:graphicFrameLocks noGrp="1"/>
          </p:cNvGraphicFramePr>
          <p:nvPr>
            <p:ph idx="1"/>
          </p:nvPr>
        </p:nvGraphicFramePr>
        <p:xfrm>
          <a:off x="1042988" y="1438275"/>
          <a:ext cx="7200900" cy="4857751"/>
        </p:xfrm>
        <a:graphic>
          <a:graphicData uri="http://schemas.openxmlformats.org/drawingml/2006/table">
            <a:tbl>
              <a:tblPr/>
              <a:tblGrid>
                <a:gridCol w="3600450">
                  <a:extLst>
                    <a:ext uri="{9D8B030D-6E8A-4147-A177-3AD203B41FA5}">
                      <a16:colId xmlns:a16="http://schemas.microsoft.com/office/drawing/2014/main" val="3072091540"/>
                    </a:ext>
                  </a:extLst>
                </a:gridCol>
                <a:gridCol w="1800225">
                  <a:extLst>
                    <a:ext uri="{9D8B030D-6E8A-4147-A177-3AD203B41FA5}">
                      <a16:colId xmlns:a16="http://schemas.microsoft.com/office/drawing/2014/main" val="1041320739"/>
                    </a:ext>
                  </a:extLst>
                </a:gridCol>
                <a:gridCol w="1800225">
                  <a:extLst>
                    <a:ext uri="{9D8B030D-6E8A-4147-A177-3AD203B41FA5}">
                      <a16:colId xmlns:a16="http://schemas.microsoft.com/office/drawing/2014/main" val="394897637"/>
                    </a:ext>
                  </a:extLst>
                </a:gridCol>
              </a:tblGrid>
              <a:tr h="419100">
                <a:tc>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r>
                        <a:rPr kumimoji="1" lang="zh-TW" altLang="en-US" sz="2000" b="0" i="0" u="none" strike="noStrike" cap="none" normalizeH="0" baseline="0">
                          <a:ln>
                            <a:noFill/>
                          </a:ln>
                          <a:solidFill>
                            <a:srgbClr val="FFFFFF"/>
                          </a:solidFill>
                          <a:effectLst/>
                          <a:latin typeface="微軟正黑體" panose="020B0604030504040204" pitchFamily="34" charset="-120"/>
                          <a:ea typeface="微軟正黑體" panose="020B0604030504040204" pitchFamily="34" charset="-120"/>
                          <a:cs typeface="Times New Roman" panose="02020603050405020304" pitchFamily="18" charset="0"/>
                        </a:rPr>
                        <a:t>行為</a:t>
                      </a:r>
                      <a:r>
                        <a:rPr kumimoji="1" lang="zh-TW" altLang="zh-TW" sz="2000" b="0" i="0" u="none" strike="noStrike" cap="none" normalizeH="0" baseline="0">
                          <a:ln>
                            <a:noFill/>
                          </a:ln>
                          <a:solidFill>
                            <a:srgbClr val="FFFFFF"/>
                          </a:solidFill>
                          <a:effectLst/>
                          <a:latin typeface="微軟正黑體" panose="020B0604030504040204" pitchFamily="34" charset="-120"/>
                          <a:ea typeface="微軟正黑體" panose="020B0604030504040204" pitchFamily="34" charset="-120"/>
                          <a:cs typeface="Times New Roman" panose="02020603050405020304" pitchFamily="18" charset="0"/>
                        </a:rPr>
                        <a:t>狀態機圖元件</a:t>
                      </a: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2">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r>
                        <a:rPr kumimoji="1" lang="zh-TW" altLang="zh-TW" sz="2000" b="0" i="0" u="none" strike="noStrike" cap="none" normalizeH="0" baseline="0">
                          <a:ln>
                            <a:noFill/>
                          </a:ln>
                          <a:solidFill>
                            <a:srgbClr val="FFFFFF"/>
                          </a:solidFill>
                          <a:effectLst/>
                          <a:latin typeface="微軟正黑體" panose="020B0604030504040204" pitchFamily="34" charset="-120"/>
                          <a:ea typeface="微軟正黑體" panose="020B0604030504040204" pitchFamily="34" charset="-120"/>
                          <a:cs typeface="Times New Roman" panose="02020603050405020304" pitchFamily="18" charset="0"/>
                        </a:rPr>
                        <a:t>符　號</a:t>
                      </a: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zh-TW" altLang="en-US"/>
                    </a:p>
                  </a:txBody>
                  <a:tcPr/>
                </a:tc>
                <a:extLst>
                  <a:ext uri="{0D108BD9-81ED-4DB2-BD59-A6C34878D82A}">
                    <a16:rowId xmlns:a16="http://schemas.microsoft.com/office/drawing/2014/main" val="4190206146"/>
                  </a:ext>
                </a:extLst>
              </a:tr>
              <a:tr h="1684338">
                <a:tc>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r>
                        <a:rPr kumimoji="1" lang="zh-TW" altLang="en-US"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rPr>
                        <a:t>進入點</a:t>
                      </a:r>
                      <a:endParaRPr kumimoji="1" lang="zh-TW" altLang="zh-TW"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endParaRP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1DA"/>
                    </a:solidFill>
                  </a:tcPr>
                </a:tc>
                <a:tc gridSpan="2">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endParaRPr kumimoji="1" lang="en-US" altLang="zh-TW"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endParaRP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1DA"/>
                    </a:solidFill>
                  </a:tcPr>
                </a:tc>
                <a:tc hMerge="1">
                  <a:txBody>
                    <a:bodyPr/>
                    <a:lstStyle/>
                    <a:p>
                      <a:endParaRPr lang="zh-TW" altLang="en-US"/>
                    </a:p>
                  </a:txBody>
                  <a:tcPr/>
                </a:tc>
                <a:extLst>
                  <a:ext uri="{0D108BD9-81ED-4DB2-BD59-A6C34878D82A}">
                    <a16:rowId xmlns:a16="http://schemas.microsoft.com/office/drawing/2014/main" val="1463098063"/>
                  </a:ext>
                </a:extLst>
              </a:tr>
              <a:tr h="1684338">
                <a:tc>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r>
                        <a:rPr kumimoji="1" lang="zh-TW" altLang="en-US"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rPr>
                        <a:t>離開點</a:t>
                      </a: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9ED"/>
                    </a:solidFill>
                  </a:tcPr>
                </a:tc>
                <a:tc>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endParaRPr kumimoji="1" lang="en-US" altLang="zh-TW"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endParaRP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9ED"/>
                    </a:solidFill>
                  </a:tcPr>
                </a:tc>
                <a:tc>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endParaRPr kumimoji="1" lang="en-US" altLang="zh-TW" sz="16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endParaRP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9ED"/>
                    </a:solidFill>
                  </a:tcPr>
                </a:tc>
                <a:extLst>
                  <a:ext uri="{0D108BD9-81ED-4DB2-BD59-A6C34878D82A}">
                    <a16:rowId xmlns:a16="http://schemas.microsoft.com/office/drawing/2014/main" val="2574521335"/>
                  </a:ext>
                </a:extLst>
              </a:tr>
              <a:tr h="1069975">
                <a:tc>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r>
                        <a:rPr kumimoji="1" lang="zh-TW" altLang="en-US"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rPr>
                        <a:t>終止節點</a:t>
                      </a:r>
                      <a:endParaRPr kumimoji="1" lang="zh-TW" altLang="zh-TW"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endParaRP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1DA"/>
                    </a:solidFill>
                  </a:tcPr>
                </a:tc>
                <a:tc gridSpan="2">
                  <a:txBody>
                    <a:bodyPr/>
                    <a:lstStyle>
                      <a:lvl1pPr marL="42863"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1pPr>
                      <a:lvl2pPr marL="742950" indent="-28575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2pPr>
                      <a:lvl3pPr marL="11430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3pPr>
                      <a:lvl4pPr marL="1600200" indent="-228600" algn="just" defTabSz="685800">
                        <a:lnSpc>
                          <a:spcPct val="120000"/>
                        </a:lnSpc>
                        <a:spcBef>
                          <a:spcPct val="20000"/>
                        </a:spcBef>
                        <a:buFont typeface="Wingdings" pitchFamily="2" charset="2"/>
                        <a:defRPr kumimoji="1" sz="2000">
                          <a:solidFill>
                            <a:schemeClr val="bg2"/>
                          </a:solidFill>
                          <a:latin typeface="Times New Roman" panose="02020603050405020304" pitchFamily="18" charset="0"/>
                          <a:ea typeface="新細明體" panose="02020500000000000000" pitchFamily="18" charset="-120"/>
                        </a:defRPr>
                      </a:lvl4pPr>
                      <a:lvl5pPr marL="2057400" indent="-228600" algn="just" defTabSz="685800">
                        <a:lnSpc>
                          <a:spcPct val="120000"/>
                        </a:lnSpc>
                        <a:spcBef>
                          <a:spcPct val="20000"/>
                        </a:spcBef>
                        <a:defRPr kumimoji="1" sz="2000">
                          <a:solidFill>
                            <a:schemeClr val="bg2"/>
                          </a:solidFill>
                          <a:latin typeface="Times New Roman" panose="02020603050405020304" pitchFamily="18" charset="0"/>
                          <a:ea typeface="新細明體" panose="02020500000000000000" pitchFamily="18" charset="-120"/>
                        </a:defRPr>
                      </a:lvl5pPr>
                      <a:lvl6pPr marL="25146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6pPr>
                      <a:lvl7pPr marL="29718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7pPr>
                      <a:lvl8pPr marL="34290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8pPr>
                      <a:lvl9pPr marL="3886200" indent="-228600" algn="just" defTabSz="685800" eaLnBrk="0" fontAlgn="base" hangingPunct="0">
                        <a:lnSpc>
                          <a:spcPct val="120000"/>
                        </a:lnSpc>
                        <a:spcBef>
                          <a:spcPct val="20000"/>
                        </a:spcBef>
                        <a:spcAft>
                          <a:spcPct val="0"/>
                        </a:spcAft>
                        <a:defRPr kumimoji="1" sz="2000">
                          <a:solidFill>
                            <a:schemeClr val="bg2"/>
                          </a:solidFill>
                          <a:latin typeface="Times New Roman" panose="02020603050405020304" pitchFamily="18" charset="0"/>
                          <a:ea typeface="新細明體" panose="02020500000000000000" pitchFamily="18" charset="-120"/>
                        </a:defRPr>
                      </a:lvl9pPr>
                    </a:lstStyle>
                    <a:p>
                      <a:pPr marL="42863" marR="0" lvl="0" indent="0" algn="ctr" defTabSz="685800" rtl="0" eaLnBrk="1" fontAlgn="base" latinLnBrk="0" hangingPunct="0">
                        <a:lnSpc>
                          <a:spcPts val="2000"/>
                        </a:lnSpc>
                        <a:spcBef>
                          <a:spcPct val="0"/>
                        </a:spcBef>
                        <a:spcAft>
                          <a:spcPct val="0"/>
                        </a:spcAft>
                        <a:buClrTx/>
                        <a:buSzTx/>
                        <a:buFontTx/>
                        <a:buNone/>
                        <a:tabLst/>
                      </a:pPr>
                      <a:endParaRPr kumimoji="1" lang="en-US" altLang="zh-TW" sz="2000" b="0" i="0" u="none" strike="noStrike" cap="none" normalizeH="0" baseline="0">
                        <a:ln>
                          <a:noFill/>
                        </a:ln>
                        <a:solidFill>
                          <a:srgbClr val="000000"/>
                        </a:solidFill>
                        <a:effectLst/>
                        <a:latin typeface="微軟正黑體" panose="020B0604030504040204" pitchFamily="34" charset="-120"/>
                        <a:ea typeface="微軟正黑體" panose="020B0604030504040204" pitchFamily="34" charset="-120"/>
                      </a:endParaRPr>
                    </a:p>
                  </a:txBody>
                  <a:tcPr marL="17780" marR="177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1DA"/>
                    </a:solidFill>
                  </a:tcPr>
                </a:tc>
                <a:tc hMerge="1">
                  <a:txBody>
                    <a:bodyPr/>
                    <a:lstStyle/>
                    <a:p>
                      <a:endParaRPr lang="zh-TW" altLang="en-US"/>
                    </a:p>
                  </a:txBody>
                  <a:tcPr/>
                </a:tc>
                <a:extLst>
                  <a:ext uri="{0D108BD9-81ED-4DB2-BD59-A6C34878D82A}">
                    <a16:rowId xmlns:a16="http://schemas.microsoft.com/office/drawing/2014/main" val="560817779"/>
                  </a:ext>
                </a:extLst>
              </a:tr>
            </a:tbl>
          </a:graphicData>
        </a:graphic>
      </p:graphicFrame>
      <p:pic>
        <p:nvPicPr>
          <p:cNvPr id="43029" name="圖片 17">
            <a:extLst>
              <a:ext uri="{FF2B5EF4-FFF2-40B4-BE49-F238E27FC236}">
                <a16:creationId xmlns:a16="http://schemas.microsoft.com/office/drawing/2014/main" id="{33D2B315-EDBF-6845-9FC9-1FB5A5100AB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11863" y="1916113"/>
            <a:ext cx="1506537"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0" name="圖片 18">
            <a:extLst>
              <a:ext uri="{FF2B5EF4-FFF2-40B4-BE49-F238E27FC236}">
                <a16:creationId xmlns:a16="http://schemas.microsoft.com/office/drawing/2014/main" id="{54243AFA-0E4B-B944-866B-69CABFC42F0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40425" y="3716338"/>
            <a:ext cx="1574800"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1" name="圖片 19" descr="A terminate pseudostate is shown as a cross.">
            <a:extLst>
              <a:ext uri="{FF2B5EF4-FFF2-40B4-BE49-F238E27FC236}">
                <a16:creationId xmlns:a16="http://schemas.microsoft.com/office/drawing/2014/main" id="{0275F1D9-C730-E340-B64D-3B8F62B50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863" y="5589588"/>
            <a:ext cx="150812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8">
            <a:extLst>
              <a:ext uri="{FF2B5EF4-FFF2-40B4-BE49-F238E27FC236}">
                <a16:creationId xmlns:a16="http://schemas.microsoft.com/office/drawing/2014/main" id="{6F681A76-9978-9D40-91F0-64EDDBF4A6EE}"/>
              </a:ext>
            </a:extLst>
          </p:cNvPr>
          <p:cNvSpPr>
            <a:spLocks noGrp="1" noChangeArrowheads="1"/>
          </p:cNvSpPr>
          <p:nvPr>
            <p:ph type="body" idx="1"/>
          </p:nvPr>
        </p:nvSpPr>
        <p:spPr/>
        <p:txBody>
          <a:bodyPr/>
          <a:lstStyle/>
          <a:p>
            <a:pPr eaLnBrk="1"/>
            <a:r>
              <a:rPr lang="zh-TW" altLang="en-US"/>
              <a:t>開始狀態 </a:t>
            </a:r>
            <a:r>
              <a:rPr lang="en-US" altLang="zh-TW"/>
              <a:t>(Initial State)</a:t>
            </a:r>
            <a:endParaRPr lang="zh-TW" altLang="en-US"/>
          </a:p>
          <a:p>
            <a:pPr lvl="1" eaLnBrk="1"/>
            <a:r>
              <a:rPr lang="zh-TW" altLang="en-US"/>
              <a:t>開始狀態是一種狀態，它表達物件生命週期之起點。</a:t>
            </a:r>
            <a:endParaRPr lang="en-US" altLang="zh-TW"/>
          </a:p>
          <a:p>
            <a:pPr eaLnBrk="1"/>
            <a:r>
              <a:rPr lang="zh-TW" altLang="en-US"/>
              <a:t>簡單狀態 </a:t>
            </a:r>
            <a:r>
              <a:rPr lang="en-US" altLang="zh-TW"/>
              <a:t>(Simple State)</a:t>
            </a:r>
            <a:endParaRPr lang="zh-TW" altLang="en-US"/>
          </a:p>
          <a:p>
            <a:pPr lvl="1" eaLnBrk="1"/>
            <a:r>
              <a:rPr lang="zh-TW" altLang="en-US"/>
              <a:t>簡單狀態為沒有子狀態的狀態，它表達一個物件生命週期中滿足某些條件、執行某些活動或等待某些事件發生的一種情況。</a:t>
            </a:r>
            <a:endParaRPr lang="en-US" altLang="zh-TW"/>
          </a:p>
          <a:p>
            <a:pPr eaLnBrk="1"/>
            <a:r>
              <a:rPr lang="zh-TW" altLang="en-US"/>
              <a:t>歷史狀態 </a:t>
            </a:r>
            <a:r>
              <a:rPr lang="en-US" altLang="zh-TW"/>
              <a:t>(History State)</a:t>
            </a:r>
            <a:endParaRPr lang="zh-TW" altLang="en-US"/>
          </a:p>
          <a:p>
            <a:pPr lvl="1" eaLnBrk="1"/>
            <a:r>
              <a:rPr lang="zh-TW" altLang="en-US"/>
              <a:t>歷史狀態是一種虛擬狀態，其為儲存在組合狀態中上一次活動的狀態，使用歷史狀態的機制，可以決定由一個狀態返回另一個狀態時，應回到哪一個先前的狀態。</a:t>
            </a:r>
          </a:p>
          <a:p>
            <a:pPr eaLnBrk="1"/>
            <a:endParaRPr lang="zh-TW" altLang="en-US"/>
          </a:p>
        </p:txBody>
      </p:sp>
      <p:sp>
        <p:nvSpPr>
          <p:cNvPr id="44034" name="Rectangle 9">
            <a:extLst>
              <a:ext uri="{FF2B5EF4-FFF2-40B4-BE49-F238E27FC236}">
                <a16:creationId xmlns:a16="http://schemas.microsoft.com/office/drawing/2014/main" id="{7D9C8D00-8BD4-0348-9F4E-8334DD003C98}"/>
              </a:ext>
            </a:extLst>
          </p:cNvPr>
          <p:cNvSpPr>
            <a:spLocks noGrp="1" noChangeArrowheads="1"/>
          </p:cNvSpPr>
          <p:nvPr>
            <p:ph type="title"/>
          </p:nvPr>
        </p:nvSpPr>
        <p:spPr/>
        <p:txBody>
          <a:bodyPr/>
          <a:lstStyle/>
          <a:p>
            <a:pPr eaLnBrk="1"/>
            <a:r>
              <a:rPr lang="en-US" altLang="zh-TW"/>
              <a:t>12.4.1 </a:t>
            </a:r>
            <a:r>
              <a:rPr lang="zh-TW" altLang="en-US"/>
              <a:t>行為狀態機圖之元件</a:t>
            </a:r>
            <a:r>
              <a:rPr lang="en-US" altLang="zh-TW"/>
              <a:t>(c.6)</a:t>
            </a:r>
            <a:endParaRPr lang="zh-TW" altLang="en-US"/>
          </a:p>
        </p:txBody>
      </p:sp>
    </p:spTree>
  </p:cSld>
  <p:clrMapOvr>
    <a:masterClrMapping/>
  </p:clrMapOvr>
  <p:transition spd="med">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0">
            <a:extLst>
              <a:ext uri="{FF2B5EF4-FFF2-40B4-BE49-F238E27FC236}">
                <a16:creationId xmlns:a16="http://schemas.microsoft.com/office/drawing/2014/main" id="{D1E0B615-6F42-0249-B3DF-FBA23081F646}"/>
              </a:ext>
            </a:extLst>
          </p:cNvPr>
          <p:cNvSpPr>
            <a:spLocks noGrp="1" noChangeArrowheads="1"/>
          </p:cNvSpPr>
          <p:nvPr>
            <p:ph type="body" sz="half" idx="1"/>
          </p:nvPr>
        </p:nvSpPr>
        <p:spPr>
          <a:xfrm>
            <a:off x="719138" y="1438275"/>
            <a:ext cx="8097837" cy="2711450"/>
          </a:xfrm>
        </p:spPr>
        <p:txBody>
          <a:bodyPr/>
          <a:lstStyle/>
          <a:p>
            <a:pPr eaLnBrk="1">
              <a:lnSpc>
                <a:spcPct val="100000"/>
              </a:lnSpc>
            </a:pPr>
            <a:r>
              <a:rPr lang="zh-TW" altLang="en-US" sz="2000"/>
              <a:t>組合狀態 </a:t>
            </a:r>
            <a:r>
              <a:rPr lang="en-US" altLang="zh-TW" sz="2000"/>
              <a:t>(Concurrent Composite State)</a:t>
            </a:r>
            <a:endParaRPr lang="zh-TW" altLang="en-US" sz="2000"/>
          </a:p>
          <a:p>
            <a:pPr lvl="1" eaLnBrk="1">
              <a:lnSpc>
                <a:spcPct val="100000"/>
              </a:lnSpc>
            </a:pPr>
            <a:r>
              <a:rPr lang="zh-TW" altLang="zh-TW" sz="2000"/>
              <a:t>表示擁有子狀態的狀態，子狀態可以是有順序的 </a:t>
            </a:r>
            <a:r>
              <a:rPr lang="en-US" altLang="zh-TW" sz="2000"/>
              <a:t>(Sequential) </a:t>
            </a:r>
            <a:r>
              <a:rPr lang="zh-TW" altLang="zh-TW" sz="2000"/>
              <a:t>或同步的 </a:t>
            </a:r>
            <a:r>
              <a:rPr lang="en-US" altLang="zh-TW" sz="2000"/>
              <a:t>(Concurrent)</a:t>
            </a:r>
            <a:r>
              <a:rPr lang="zh-TW" altLang="zh-TW" sz="2000"/>
              <a:t>。組合狀態中有四個元素，分別為名稱分隔、內部活動分隔、內部轉換分隔與分解分隔</a:t>
            </a:r>
            <a:endParaRPr lang="en-US" altLang="zh-TW" sz="2000"/>
          </a:p>
          <a:p>
            <a:pPr lvl="1" eaLnBrk="1">
              <a:lnSpc>
                <a:spcPct val="100000"/>
              </a:lnSpc>
            </a:pPr>
            <a:r>
              <a:rPr lang="zh-TW" altLang="zh-TW" sz="2000"/>
              <a:t>簡單組合狀態</a:t>
            </a:r>
            <a:r>
              <a:rPr lang="zh-TW" altLang="en-US" sz="2000"/>
              <a:t>：</a:t>
            </a:r>
            <a:r>
              <a:rPr lang="zh-TW" altLang="zh-TW" sz="2000"/>
              <a:t>包含一個或一個以上的子狀態，且當組合狀態被啟動時，同一時間僅有一個子狀態會被啟動</a:t>
            </a:r>
            <a:endParaRPr lang="en-US" altLang="zh-TW" sz="2000"/>
          </a:p>
          <a:p>
            <a:pPr lvl="2" eaLnBrk="1">
              <a:lnSpc>
                <a:spcPct val="100000"/>
              </a:lnSpc>
            </a:pPr>
            <a:r>
              <a:rPr lang="zh-TW" altLang="zh-TW" sz="2000"/>
              <a:t>同步組合狀態</a:t>
            </a:r>
            <a:r>
              <a:rPr lang="zh-TW" altLang="en-US" sz="2000"/>
              <a:t>：</a:t>
            </a:r>
            <a:r>
              <a:rPr lang="zh-TW" altLang="zh-TW" sz="2000"/>
              <a:t>它被分成兩個或以上的同步子狀態，且當組合狀態被啟動時，所有的子狀態將同步被啟動。</a:t>
            </a:r>
            <a:endParaRPr lang="zh-TW" altLang="en-US" sz="2000"/>
          </a:p>
        </p:txBody>
      </p:sp>
      <p:pic>
        <p:nvPicPr>
          <p:cNvPr id="45058" name="圖片 9">
            <a:extLst>
              <a:ext uri="{FF2B5EF4-FFF2-40B4-BE49-F238E27FC236}">
                <a16:creationId xmlns:a16="http://schemas.microsoft.com/office/drawing/2014/main" id="{093F6DF3-8E21-4B4E-ADF0-4FD11B9F9E3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230438" y="4221163"/>
            <a:ext cx="5075237" cy="2074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ectangle 14">
            <a:extLst>
              <a:ext uri="{FF2B5EF4-FFF2-40B4-BE49-F238E27FC236}">
                <a16:creationId xmlns:a16="http://schemas.microsoft.com/office/drawing/2014/main" id="{6A334EC9-A52B-3F46-8A55-5C2BD4152AF4}"/>
              </a:ext>
            </a:extLst>
          </p:cNvPr>
          <p:cNvSpPr>
            <a:spLocks noGrp="1" noChangeArrowheads="1"/>
          </p:cNvSpPr>
          <p:nvPr>
            <p:ph type="title"/>
          </p:nvPr>
        </p:nvSpPr>
        <p:spPr/>
        <p:txBody>
          <a:bodyPr/>
          <a:lstStyle/>
          <a:p>
            <a:pPr eaLnBrk="1"/>
            <a:r>
              <a:rPr lang="en-US" altLang="zh-TW"/>
              <a:t>12.4.1 </a:t>
            </a:r>
            <a:r>
              <a:rPr lang="zh-TW" altLang="en-US"/>
              <a:t>行為狀態機圖之元件</a:t>
            </a:r>
            <a:r>
              <a:rPr lang="en-US" altLang="zh-TW"/>
              <a:t>(c.7)</a:t>
            </a:r>
            <a:endParaRPr lang="zh-TW" altLang="en-US"/>
          </a:p>
        </p:txBody>
      </p:sp>
    </p:spTree>
  </p:cSld>
  <p:clrMapOvr>
    <a:masterClrMapping/>
  </p:clrMapOvr>
  <p:transition spd="med">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9">
            <a:extLst>
              <a:ext uri="{FF2B5EF4-FFF2-40B4-BE49-F238E27FC236}">
                <a16:creationId xmlns:a16="http://schemas.microsoft.com/office/drawing/2014/main" id="{E05F076E-0F5F-E14F-B207-ACABB39166DB}"/>
              </a:ext>
            </a:extLst>
          </p:cNvPr>
          <p:cNvSpPr>
            <a:spLocks noGrp="1" noChangeArrowheads="1"/>
          </p:cNvSpPr>
          <p:nvPr>
            <p:ph type="title"/>
          </p:nvPr>
        </p:nvSpPr>
        <p:spPr/>
        <p:txBody>
          <a:bodyPr/>
          <a:lstStyle/>
          <a:p>
            <a:pPr eaLnBrk="1"/>
            <a:r>
              <a:rPr lang="en-US" altLang="zh-TW"/>
              <a:t>12.4.1 </a:t>
            </a:r>
            <a:r>
              <a:rPr lang="zh-TW" altLang="en-US"/>
              <a:t>行為狀態機圖之元件</a:t>
            </a:r>
            <a:r>
              <a:rPr lang="en-US" altLang="zh-TW"/>
              <a:t>(c.8)</a:t>
            </a:r>
            <a:endParaRPr lang="zh-TW" altLang="en-US"/>
          </a:p>
        </p:txBody>
      </p:sp>
      <p:sp>
        <p:nvSpPr>
          <p:cNvPr id="46082" name="Rectangle 20">
            <a:extLst>
              <a:ext uri="{FF2B5EF4-FFF2-40B4-BE49-F238E27FC236}">
                <a16:creationId xmlns:a16="http://schemas.microsoft.com/office/drawing/2014/main" id="{23CF1A72-E700-0446-9E6D-47B6EAC86808}"/>
              </a:ext>
            </a:extLst>
          </p:cNvPr>
          <p:cNvSpPr>
            <a:spLocks noGrp="1" noChangeArrowheads="1"/>
          </p:cNvSpPr>
          <p:nvPr>
            <p:ph type="body" sz="half" idx="1"/>
          </p:nvPr>
        </p:nvSpPr>
        <p:spPr/>
        <p:txBody>
          <a:bodyPr/>
          <a:lstStyle/>
          <a:p>
            <a:pPr eaLnBrk="1"/>
            <a:r>
              <a:rPr lang="zh-TW" altLang="en-US" sz="1600"/>
              <a:t>轉換 </a:t>
            </a:r>
            <a:r>
              <a:rPr lang="en-US" altLang="zh-TW" sz="1600"/>
              <a:t>(Transition)</a:t>
            </a:r>
            <a:endParaRPr lang="zh-TW" altLang="en-US" sz="1600"/>
          </a:p>
          <a:p>
            <a:pPr lvl="1" eaLnBrk="1"/>
            <a:r>
              <a:rPr lang="zh-TW" altLang="en-US" sz="1600"/>
              <a:t>狀態間之結合關係，是觸發物件從一狀態進入另一狀態的事件、成立條件或動作，以一「箭頭」旁註明「事件</a:t>
            </a:r>
            <a:r>
              <a:rPr lang="en-US" altLang="zh-TW" sz="1600"/>
              <a:t>〔</a:t>
            </a:r>
            <a:r>
              <a:rPr lang="zh-TW" altLang="en-US" sz="1600"/>
              <a:t>成立條件</a:t>
            </a:r>
            <a:r>
              <a:rPr lang="en-US" altLang="zh-TW" sz="1600"/>
              <a:t>〕</a:t>
            </a:r>
            <a:r>
              <a:rPr lang="zh-TW" altLang="en-US" sz="1600"/>
              <a:t>／動作」來表示。</a:t>
            </a:r>
            <a:endParaRPr lang="en-US" altLang="zh-TW" sz="1600"/>
          </a:p>
          <a:p>
            <a:pPr lvl="1" eaLnBrk="1"/>
            <a:r>
              <a:rPr lang="zh-TW" altLang="en-US" sz="1600"/>
              <a:t>事件 </a:t>
            </a:r>
            <a:r>
              <a:rPr lang="en-US" altLang="zh-TW" sz="1600"/>
              <a:t>(Event) </a:t>
            </a:r>
            <a:r>
              <a:rPr lang="zh-TW" altLang="en-US" sz="1600"/>
              <a:t>是物件生命週期中一種刺激的發生，它有時間與空間之位置，且能引發狀態轉換。</a:t>
            </a:r>
            <a:endParaRPr lang="en-US" altLang="zh-TW" sz="1600"/>
          </a:p>
          <a:p>
            <a:pPr lvl="1" eaLnBrk="1"/>
            <a:r>
              <a:rPr lang="zh-TW" altLang="en-US" sz="1600"/>
              <a:t>成立條件 </a:t>
            </a:r>
            <a:r>
              <a:rPr lang="en-US" altLang="zh-TW" sz="1600"/>
              <a:t>(Guard) </a:t>
            </a:r>
            <a:r>
              <a:rPr lang="zh-TW" altLang="en-US" sz="1600"/>
              <a:t>是事件發生時的判斷條件，只具有真或假的邏輯狀況；若為真則轉換開始執行 </a:t>
            </a:r>
            <a:r>
              <a:rPr lang="en-US" altLang="zh-TW" sz="1600"/>
              <a:t>(Fire)</a:t>
            </a:r>
            <a:r>
              <a:rPr lang="zh-TW" altLang="en-US" sz="1600"/>
              <a:t>，若為假則轉換不可執行。</a:t>
            </a:r>
            <a:endParaRPr lang="en-US" altLang="zh-TW" sz="1600"/>
          </a:p>
          <a:p>
            <a:pPr lvl="1" eaLnBrk="1"/>
            <a:r>
              <a:rPr lang="zh-TW" altLang="zh-TW" sz="1600"/>
              <a:t>動作 </a:t>
            </a:r>
            <a:r>
              <a:rPr lang="en-US" altLang="zh-TW" sz="1600"/>
              <a:t>(Action) </a:t>
            </a:r>
            <a:r>
              <a:rPr lang="zh-TW" altLang="zh-TW" sz="1600"/>
              <a:t>與狀態中之活動均屬於處理，但動作是不能分割的，所需處理時間較短（相對於活動），處理過程中不可被事件中斷或暫停。</a:t>
            </a:r>
            <a:endParaRPr lang="zh-TW" altLang="en-US" sz="1600"/>
          </a:p>
        </p:txBody>
      </p:sp>
      <p:pic>
        <p:nvPicPr>
          <p:cNvPr id="46083" name="Picture 21">
            <a:extLst>
              <a:ext uri="{FF2B5EF4-FFF2-40B4-BE49-F238E27FC236}">
                <a16:creationId xmlns:a16="http://schemas.microsoft.com/office/drawing/2014/main" id="{71F986C2-35CF-3847-8D39-2EA6BEFE555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987675" y="4508500"/>
            <a:ext cx="3724275" cy="1787525"/>
          </a:xfrm>
        </p:spPr>
      </p:pic>
    </p:spTree>
  </p:cSld>
  <p:clrMapOvr>
    <a:masterClrMapping/>
  </p:clrMapOvr>
  <p:transition spd="med">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8">
            <a:extLst>
              <a:ext uri="{FF2B5EF4-FFF2-40B4-BE49-F238E27FC236}">
                <a16:creationId xmlns:a16="http://schemas.microsoft.com/office/drawing/2014/main" id="{712229C1-2992-8A49-8522-BD43FB925887}"/>
              </a:ext>
            </a:extLst>
          </p:cNvPr>
          <p:cNvSpPr>
            <a:spLocks noGrp="1" noChangeArrowheads="1"/>
          </p:cNvSpPr>
          <p:nvPr>
            <p:ph type="body" idx="1"/>
          </p:nvPr>
        </p:nvSpPr>
        <p:spPr/>
        <p:txBody>
          <a:bodyPr/>
          <a:lstStyle/>
          <a:p>
            <a:pPr eaLnBrk="1"/>
            <a:r>
              <a:rPr lang="zh-TW" altLang="en-US"/>
              <a:t>結束狀態 </a:t>
            </a:r>
            <a:r>
              <a:rPr lang="en-US" altLang="zh-TW"/>
              <a:t>(Final State)</a:t>
            </a:r>
            <a:endParaRPr lang="zh-TW" altLang="en-US"/>
          </a:p>
          <a:p>
            <a:pPr lvl="1" eaLnBrk="1"/>
            <a:r>
              <a:rPr lang="zh-TW" altLang="en-US"/>
              <a:t>結束狀態是物件生命週期之終點。</a:t>
            </a:r>
            <a:endParaRPr lang="en-US" altLang="zh-TW"/>
          </a:p>
          <a:p>
            <a:pPr eaLnBrk="1"/>
            <a:r>
              <a:rPr lang="zh-TW" altLang="en-US"/>
              <a:t>選擇 </a:t>
            </a:r>
            <a:r>
              <a:rPr lang="en-US" altLang="zh-TW"/>
              <a:t>(Choice) </a:t>
            </a:r>
          </a:p>
          <a:p>
            <a:pPr lvl="1" eaLnBrk="1"/>
            <a:r>
              <a:rPr lang="zh-TW" altLang="en-US"/>
              <a:t>如同活動圖之決策，為用於表達當轉換發生後，有多個選擇路徑，但僅能依條件選擇其中一個路徑執行之，以菱形表達。</a:t>
            </a:r>
          </a:p>
          <a:p>
            <a:pPr eaLnBrk="1"/>
            <a:r>
              <a:rPr lang="zh-TW" altLang="en-US"/>
              <a:t>分岔 </a:t>
            </a:r>
            <a:r>
              <a:rPr lang="en-US" altLang="zh-TW"/>
              <a:t>(Fork)</a:t>
            </a:r>
          </a:p>
          <a:p>
            <a:pPr lvl="1" eaLnBrk="1"/>
            <a:r>
              <a:rPr lang="zh-TW" altLang="en-US"/>
              <a:t>將轉換分割成兩個以上的轉換，由分岔流出的線條必須不能擁有判斷的條件或觸發。以一粗黑色實線，外加一流入實線與多條流出實線表示。</a:t>
            </a:r>
          </a:p>
          <a:p>
            <a:pPr eaLnBrk="1"/>
            <a:endParaRPr lang="en-US" altLang="zh-TW"/>
          </a:p>
        </p:txBody>
      </p:sp>
      <p:sp>
        <p:nvSpPr>
          <p:cNvPr id="47106" name="Rectangle 9">
            <a:extLst>
              <a:ext uri="{FF2B5EF4-FFF2-40B4-BE49-F238E27FC236}">
                <a16:creationId xmlns:a16="http://schemas.microsoft.com/office/drawing/2014/main" id="{DEB71DC0-595D-754C-8E33-2DE5E2D50E25}"/>
              </a:ext>
            </a:extLst>
          </p:cNvPr>
          <p:cNvSpPr>
            <a:spLocks noGrp="1" noChangeArrowheads="1"/>
          </p:cNvSpPr>
          <p:nvPr>
            <p:ph type="title"/>
          </p:nvPr>
        </p:nvSpPr>
        <p:spPr/>
        <p:txBody>
          <a:bodyPr/>
          <a:lstStyle/>
          <a:p>
            <a:pPr eaLnBrk="1"/>
            <a:r>
              <a:rPr lang="en-US" altLang="zh-TW"/>
              <a:t>12.4.1 </a:t>
            </a:r>
            <a:r>
              <a:rPr lang="zh-TW" altLang="en-US"/>
              <a:t>行為狀態機圖之元件</a:t>
            </a:r>
            <a:r>
              <a:rPr lang="en-US" altLang="zh-TW"/>
              <a:t>(c.9)</a:t>
            </a:r>
            <a:endParaRPr lang="zh-TW" altLang="en-US"/>
          </a:p>
        </p:txBody>
      </p:sp>
    </p:spTree>
  </p:cSld>
  <p:clrMapOvr>
    <a:masterClrMapping/>
  </p:clrMapOvr>
  <p:transition spd="med">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8">
            <a:extLst>
              <a:ext uri="{FF2B5EF4-FFF2-40B4-BE49-F238E27FC236}">
                <a16:creationId xmlns:a16="http://schemas.microsoft.com/office/drawing/2014/main" id="{D27FD987-ADB5-CB4F-8FCE-3166BC426840}"/>
              </a:ext>
            </a:extLst>
          </p:cNvPr>
          <p:cNvSpPr>
            <a:spLocks noGrp="1" noChangeArrowheads="1"/>
          </p:cNvSpPr>
          <p:nvPr>
            <p:ph type="body" idx="1"/>
          </p:nvPr>
        </p:nvSpPr>
        <p:spPr/>
        <p:txBody>
          <a:bodyPr/>
          <a:lstStyle/>
          <a:p>
            <a:pPr eaLnBrk="1"/>
            <a:r>
              <a:rPr lang="zh-TW" altLang="en-US"/>
              <a:t>合併 </a:t>
            </a:r>
            <a:r>
              <a:rPr lang="en-US" altLang="zh-TW"/>
              <a:t>(Join)</a:t>
            </a:r>
          </a:p>
          <a:p>
            <a:pPr lvl="1" eaLnBrk="1"/>
            <a:r>
              <a:rPr lang="zh-TW" altLang="en-US"/>
              <a:t>將來源的項目合併，流入合併的轉換不能擁有判斷的條件或觸發。以一粗黑色實線，外加一條以上的來源狀態與一條流出的箭頭表示。</a:t>
            </a:r>
            <a:endParaRPr lang="en-US" altLang="zh-TW"/>
          </a:p>
          <a:p>
            <a:pPr eaLnBrk="1"/>
            <a:r>
              <a:rPr lang="zh-TW" altLang="zh-TW"/>
              <a:t>進入點</a:t>
            </a:r>
            <a:r>
              <a:rPr lang="en-US" altLang="zh-TW"/>
              <a:t> (Entry Point)</a:t>
            </a:r>
            <a:r>
              <a:rPr lang="zh-TW" altLang="zh-TW"/>
              <a:t>、離開點</a:t>
            </a:r>
            <a:r>
              <a:rPr lang="en-US" altLang="zh-TW"/>
              <a:t> (Exit Point) </a:t>
            </a:r>
            <a:r>
              <a:rPr lang="zh-TW" altLang="zh-TW"/>
              <a:t>與終止節點</a:t>
            </a:r>
            <a:r>
              <a:rPr lang="en-US" altLang="zh-TW"/>
              <a:t> (Terminate Node)</a:t>
            </a:r>
          </a:p>
          <a:p>
            <a:pPr lvl="1" eaLnBrk="1"/>
            <a:r>
              <a:rPr lang="zh-TW" altLang="zh-TW"/>
              <a:t>進入點、離開點與終止節點皆為用來連接多個複雜的狀態轉換路徑。</a:t>
            </a:r>
          </a:p>
          <a:p>
            <a:pPr eaLnBrk="1"/>
            <a:endParaRPr lang="zh-TW" altLang="en-US"/>
          </a:p>
        </p:txBody>
      </p:sp>
      <p:sp>
        <p:nvSpPr>
          <p:cNvPr id="48130" name="Rectangle 9">
            <a:extLst>
              <a:ext uri="{FF2B5EF4-FFF2-40B4-BE49-F238E27FC236}">
                <a16:creationId xmlns:a16="http://schemas.microsoft.com/office/drawing/2014/main" id="{71108EE9-8198-1841-A5F2-5194142AEDA3}"/>
              </a:ext>
            </a:extLst>
          </p:cNvPr>
          <p:cNvSpPr>
            <a:spLocks noGrp="1" noChangeArrowheads="1"/>
          </p:cNvSpPr>
          <p:nvPr>
            <p:ph type="title"/>
          </p:nvPr>
        </p:nvSpPr>
        <p:spPr/>
        <p:txBody>
          <a:bodyPr/>
          <a:lstStyle/>
          <a:p>
            <a:pPr eaLnBrk="1"/>
            <a:r>
              <a:rPr lang="en-US" altLang="zh-TW"/>
              <a:t>12.4.1 </a:t>
            </a:r>
            <a:r>
              <a:rPr lang="zh-TW" altLang="en-US"/>
              <a:t>行為狀態機圖之元件</a:t>
            </a:r>
            <a:r>
              <a:rPr lang="en-US" altLang="zh-TW"/>
              <a:t>(c.10)</a:t>
            </a:r>
            <a:endParaRPr lang="zh-TW" altLang="en-US"/>
          </a:p>
        </p:txBody>
      </p:sp>
    </p:spTree>
  </p:cSld>
  <p:clrMapOvr>
    <a:masterClrMapping/>
  </p:clrMapOvr>
  <p:transition spd="med">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1" descr="z-vb157d-f12-10">
            <a:extLst>
              <a:ext uri="{FF2B5EF4-FFF2-40B4-BE49-F238E27FC236}">
                <a16:creationId xmlns:a16="http://schemas.microsoft.com/office/drawing/2014/main" id="{C8072948-153E-4D45-91B4-62C767C646E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8392" t="13231" r="8960" b="3038"/>
          <a:stretch>
            <a:fillRect/>
          </a:stretch>
        </p:blipFill>
        <p:spPr>
          <a:xfrm>
            <a:off x="1692275" y="1484313"/>
            <a:ext cx="6048375" cy="4897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4" name="Rectangle 12">
            <a:extLst>
              <a:ext uri="{FF2B5EF4-FFF2-40B4-BE49-F238E27FC236}">
                <a16:creationId xmlns:a16="http://schemas.microsoft.com/office/drawing/2014/main" id="{2F0B5D33-0D60-2644-B95A-3527C1BFB564}"/>
              </a:ext>
            </a:extLst>
          </p:cNvPr>
          <p:cNvSpPr>
            <a:spLocks noGrp="1" noChangeArrowheads="1"/>
          </p:cNvSpPr>
          <p:nvPr>
            <p:ph type="title"/>
          </p:nvPr>
        </p:nvSpPr>
        <p:spPr/>
        <p:txBody>
          <a:bodyPr/>
          <a:lstStyle/>
          <a:p>
            <a:pPr eaLnBrk="1"/>
            <a:r>
              <a:rPr lang="zh-TW" altLang="en-US"/>
              <a:t>行為狀態機圖範例</a:t>
            </a:r>
          </a:p>
        </p:txBody>
      </p:sp>
    </p:spTree>
  </p:cSld>
  <p:clrMapOvr>
    <a:masterClrMapping/>
  </p:clrMapOvr>
  <p:transition spd="med">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8">
            <a:extLst>
              <a:ext uri="{FF2B5EF4-FFF2-40B4-BE49-F238E27FC236}">
                <a16:creationId xmlns:a16="http://schemas.microsoft.com/office/drawing/2014/main" id="{A268B220-6811-F84B-B409-D17D99D7D74A}"/>
              </a:ext>
            </a:extLst>
          </p:cNvPr>
          <p:cNvSpPr>
            <a:spLocks noGrp="1" noChangeArrowheads="1"/>
          </p:cNvSpPr>
          <p:nvPr>
            <p:ph type="body" idx="1"/>
          </p:nvPr>
        </p:nvSpPr>
        <p:spPr/>
        <p:txBody>
          <a:bodyPr/>
          <a:lstStyle/>
          <a:p>
            <a:pPr eaLnBrk="1"/>
            <a:r>
              <a:rPr lang="zh-TW" altLang="en-US"/>
              <a:t>找出狀態與狀態間之轉換</a:t>
            </a:r>
            <a:endParaRPr lang="en-US" altLang="zh-TW"/>
          </a:p>
          <a:p>
            <a:pPr lvl="1" eaLnBrk="1"/>
            <a:r>
              <a:rPr lang="zh-TW" altLang="en-US"/>
              <a:t>狀態是物件（或系統）在其生命週期中某一時間點的一個條件或情況，此狀態可能滿足某條件，執行某活動或等待某事件。</a:t>
            </a:r>
            <a:endParaRPr lang="en-US" altLang="zh-TW"/>
          </a:p>
          <a:p>
            <a:pPr lvl="1" eaLnBrk="1"/>
            <a:r>
              <a:rPr lang="zh-TW" altLang="en-US"/>
              <a:t>轉換是觸發物件（或系統）從一狀態進入另一狀態的事件、成立條件或動作。</a:t>
            </a:r>
            <a:endParaRPr lang="en-US" altLang="zh-TW"/>
          </a:p>
          <a:p>
            <a:pPr lvl="1" eaLnBrk="1"/>
            <a:r>
              <a:rPr lang="zh-TW" altLang="en-US"/>
              <a:t>狀態與轉換可從循序圖中物件之操作描述或使用個案描述逐一找出物件（或系統）在某時點之情況、可能發生之條件或事件，執行之動作或動作完成後的情況等。</a:t>
            </a:r>
            <a:endParaRPr lang="en-US" altLang="zh-TW"/>
          </a:p>
          <a:p>
            <a:pPr eaLnBrk="1"/>
            <a:endParaRPr lang="zh-TW" altLang="en-US"/>
          </a:p>
        </p:txBody>
      </p:sp>
      <p:sp>
        <p:nvSpPr>
          <p:cNvPr id="50178" name="Rectangle 9">
            <a:extLst>
              <a:ext uri="{FF2B5EF4-FFF2-40B4-BE49-F238E27FC236}">
                <a16:creationId xmlns:a16="http://schemas.microsoft.com/office/drawing/2014/main" id="{E84A9A62-F391-D444-BF46-134034B713BB}"/>
              </a:ext>
            </a:extLst>
          </p:cNvPr>
          <p:cNvSpPr>
            <a:spLocks noGrp="1" noChangeArrowheads="1"/>
          </p:cNvSpPr>
          <p:nvPr>
            <p:ph type="title"/>
          </p:nvPr>
        </p:nvSpPr>
        <p:spPr/>
        <p:txBody>
          <a:bodyPr/>
          <a:lstStyle/>
          <a:p>
            <a:pPr eaLnBrk="1"/>
            <a:r>
              <a:rPr lang="en-US" altLang="zh-TW"/>
              <a:t>12.4.2 </a:t>
            </a:r>
            <a:r>
              <a:rPr lang="zh-TW" altLang="en-US"/>
              <a:t>行為狀態機圖之建構步驟與準則</a:t>
            </a:r>
          </a:p>
        </p:txBody>
      </p:sp>
    </p:spTree>
  </p:cSld>
  <p:clrMapOvr>
    <a:masterClrMapping/>
  </p:clrMapOvr>
  <p:transition spd="med">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8">
            <a:extLst>
              <a:ext uri="{FF2B5EF4-FFF2-40B4-BE49-F238E27FC236}">
                <a16:creationId xmlns:a16="http://schemas.microsoft.com/office/drawing/2014/main" id="{159C422E-325C-FC45-9311-8F2AA2503D07}"/>
              </a:ext>
            </a:extLst>
          </p:cNvPr>
          <p:cNvSpPr>
            <a:spLocks noGrp="1" noChangeArrowheads="1"/>
          </p:cNvSpPr>
          <p:nvPr>
            <p:ph type="body" idx="1"/>
          </p:nvPr>
        </p:nvSpPr>
        <p:spPr/>
        <p:txBody>
          <a:bodyPr/>
          <a:lstStyle/>
          <a:p>
            <a:pPr eaLnBrk="1"/>
            <a:r>
              <a:rPr lang="zh-TW" altLang="en-US"/>
              <a:t>繪製行為狀態機圖</a:t>
            </a:r>
            <a:endParaRPr lang="en-US" altLang="zh-TW"/>
          </a:p>
          <a:p>
            <a:pPr lvl="1" eaLnBrk="1"/>
            <a:r>
              <a:rPr lang="zh-TW" altLang="en-US"/>
              <a:t>當依上述原則找出所有狀態及相對應的轉換後，就可以繪製初步的行為狀態機圖，繪製行為狀態機圖時可依狀態與轉換間之關係來連接相關狀態。</a:t>
            </a:r>
            <a:endParaRPr lang="en-US" altLang="zh-TW"/>
          </a:p>
          <a:p>
            <a:pPr eaLnBrk="1"/>
            <a:r>
              <a:rPr lang="zh-TW" altLang="en-US"/>
              <a:t>精煉行為狀態機圖</a:t>
            </a:r>
            <a:endParaRPr lang="en-US" altLang="zh-TW"/>
          </a:p>
          <a:p>
            <a:pPr lvl="1" eaLnBrk="1"/>
            <a:r>
              <a:rPr lang="zh-TW" altLang="en-US"/>
              <a:t>完成初步地行為狀態機圖繪製後，即可以此狀態機圖進行狀態與轉換之改良、找出超狀態或細分出子狀態等。</a:t>
            </a:r>
            <a:endParaRPr lang="en-US" altLang="zh-TW"/>
          </a:p>
          <a:p>
            <a:pPr eaLnBrk="1"/>
            <a:endParaRPr lang="zh-TW" altLang="en-US"/>
          </a:p>
          <a:p>
            <a:pPr eaLnBrk="1"/>
            <a:endParaRPr lang="zh-TW" altLang="en-US"/>
          </a:p>
        </p:txBody>
      </p:sp>
      <p:sp>
        <p:nvSpPr>
          <p:cNvPr id="51202" name="Rectangle 9">
            <a:extLst>
              <a:ext uri="{FF2B5EF4-FFF2-40B4-BE49-F238E27FC236}">
                <a16:creationId xmlns:a16="http://schemas.microsoft.com/office/drawing/2014/main" id="{3F3ED2EA-C6CB-9442-B83A-96293A184570}"/>
              </a:ext>
            </a:extLst>
          </p:cNvPr>
          <p:cNvSpPr>
            <a:spLocks noGrp="1" noChangeArrowheads="1"/>
          </p:cNvSpPr>
          <p:nvPr>
            <p:ph type="title"/>
          </p:nvPr>
        </p:nvSpPr>
        <p:spPr/>
        <p:txBody>
          <a:bodyPr/>
          <a:lstStyle/>
          <a:p>
            <a:pPr eaLnBrk="1"/>
            <a:r>
              <a:rPr lang="en-US" altLang="zh-TW" sz="2800"/>
              <a:t>12.4.2 </a:t>
            </a:r>
            <a:r>
              <a:rPr lang="zh-TW" altLang="en-US" sz="2800"/>
              <a:t>行為狀態機圖之建構步驟與準則</a:t>
            </a:r>
            <a:r>
              <a:rPr lang="en-US" altLang="zh-TW" sz="2800"/>
              <a:t>(c.2)</a:t>
            </a:r>
          </a:p>
        </p:txBody>
      </p:sp>
    </p:spTree>
  </p:cSld>
  <p:clrMapOvr>
    <a:masterClrMapping/>
  </p:clrMapOvr>
  <p:transition spd="med">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8">
            <a:extLst>
              <a:ext uri="{FF2B5EF4-FFF2-40B4-BE49-F238E27FC236}">
                <a16:creationId xmlns:a16="http://schemas.microsoft.com/office/drawing/2014/main" id="{69537AB2-325B-B54F-8AA6-A6BC5F500390}"/>
              </a:ext>
            </a:extLst>
          </p:cNvPr>
          <p:cNvSpPr>
            <a:spLocks noGrp="1" noChangeArrowheads="1"/>
          </p:cNvSpPr>
          <p:nvPr>
            <p:ph type="body" idx="1"/>
          </p:nvPr>
        </p:nvSpPr>
        <p:spPr/>
        <p:txBody>
          <a:bodyPr/>
          <a:lstStyle/>
          <a:p>
            <a:pPr eaLnBrk="1"/>
            <a:r>
              <a:rPr lang="zh-TW" altLang="zh-TW"/>
              <a:t>建構</a:t>
            </a:r>
            <a:r>
              <a:rPr lang="zh-TW" altLang="en-US"/>
              <a:t>狀態機圖</a:t>
            </a:r>
            <a:r>
              <a:rPr lang="zh-TW" altLang="zh-TW"/>
              <a:t>可參考下列原則︰</a:t>
            </a:r>
            <a:endParaRPr lang="en-US" altLang="zh-TW"/>
          </a:p>
          <a:p>
            <a:pPr eaLnBrk="1"/>
            <a:r>
              <a:rPr lang="zh-TW" altLang="en-US"/>
              <a:t>狀態轉換的描述：「事件（成立條件）／動作」三個部分是可選擇性的，不一定要同時具備。</a:t>
            </a:r>
          </a:p>
          <a:p>
            <a:pPr eaLnBrk="1"/>
            <a:r>
              <a:rPr lang="zh-TW" altLang="en-US"/>
              <a:t>建構行為狀態機圖時，由行為狀態機圖之上方或左上方以「開始」狀態畫起，從系統的觀點依物件行為，將物件生命週期的活動狀態及轉換順序逐一繪出。</a:t>
            </a:r>
          </a:p>
          <a:p>
            <a:pPr eaLnBrk="1"/>
            <a:r>
              <a:rPr lang="zh-TW" altLang="en-US"/>
              <a:t>自身轉換的表示法是，箭頭由該狀態伸出，繞一圓弧後指向該狀態，並在適當位置說明「事件</a:t>
            </a:r>
            <a:r>
              <a:rPr lang="en-US" altLang="zh-TW"/>
              <a:t>[</a:t>
            </a:r>
            <a:r>
              <a:rPr lang="zh-TW" altLang="en-US"/>
              <a:t>成立條件</a:t>
            </a:r>
            <a:r>
              <a:rPr lang="en-US" altLang="zh-TW"/>
              <a:t>]</a:t>
            </a:r>
            <a:r>
              <a:rPr lang="zh-TW" altLang="en-US"/>
              <a:t>／動作」。</a:t>
            </a:r>
          </a:p>
          <a:p>
            <a:pPr eaLnBrk="1"/>
            <a:r>
              <a:rPr lang="zh-TW" altLang="en-US"/>
              <a:t>繪製行為狀態機圖時，其轉換符號應盡量避免交叉。</a:t>
            </a:r>
            <a:endParaRPr lang="en-US" altLang="zh-TW"/>
          </a:p>
          <a:p>
            <a:pPr eaLnBrk="1"/>
            <a:endParaRPr lang="zh-TW" altLang="en-US"/>
          </a:p>
        </p:txBody>
      </p:sp>
      <p:sp>
        <p:nvSpPr>
          <p:cNvPr id="52226" name="Rectangle 9">
            <a:extLst>
              <a:ext uri="{FF2B5EF4-FFF2-40B4-BE49-F238E27FC236}">
                <a16:creationId xmlns:a16="http://schemas.microsoft.com/office/drawing/2014/main" id="{FEA4C73A-A19C-E74A-8F13-D8EE301767A3}"/>
              </a:ext>
            </a:extLst>
          </p:cNvPr>
          <p:cNvSpPr>
            <a:spLocks noGrp="1" noChangeArrowheads="1"/>
          </p:cNvSpPr>
          <p:nvPr>
            <p:ph type="title"/>
          </p:nvPr>
        </p:nvSpPr>
        <p:spPr/>
        <p:txBody>
          <a:bodyPr/>
          <a:lstStyle/>
          <a:p>
            <a:pPr eaLnBrk="1"/>
            <a:r>
              <a:rPr lang="en-US" altLang="zh-TW" sz="2800"/>
              <a:t>12.4.2 </a:t>
            </a:r>
            <a:r>
              <a:rPr lang="zh-TW" altLang="en-US" sz="2800"/>
              <a:t>行為狀態機圖之建構步驟與準則</a:t>
            </a:r>
            <a:r>
              <a:rPr lang="en-US" altLang="zh-TW" sz="2800"/>
              <a:t>(c.3)</a:t>
            </a:r>
          </a:p>
        </p:txBody>
      </p:sp>
    </p:spTree>
  </p:cSld>
  <p:clrMapOvr>
    <a:masterClrMapping/>
  </p:clrMapOvr>
  <p:transition spd="med">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1">
            <a:extLst>
              <a:ext uri="{FF2B5EF4-FFF2-40B4-BE49-F238E27FC236}">
                <a16:creationId xmlns:a16="http://schemas.microsoft.com/office/drawing/2014/main" id="{5643245F-EB04-4242-8C7F-33BA03AC9309}"/>
              </a:ext>
            </a:extLst>
          </p:cNvPr>
          <p:cNvSpPr>
            <a:spLocks noGrp="1" noChangeArrowheads="1"/>
          </p:cNvSpPr>
          <p:nvPr>
            <p:ph type="title"/>
          </p:nvPr>
        </p:nvSpPr>
        <p:spPr/>
        <p:txBody>
          <a:bodyPr/>
          <a:lstStyle/>
          <a:p>
            <a:pPr eaLnBrk="1"/>
            <a:r>
              <a:rPr lang="en-US" altLang="zh-TW"/>
              <a:t>12.1 </a:t>
            </a:r>
            <a:r>
              <a:rPr lang="zh-TW" altLang="en-US"/>
              <a:t>導論</a:t>
            </a:r>
            <a:r>
              <a:rPr lang="en-US" altLang="zh-TW"/>
              <a:t>(c.2)</a:t>
            </a:r>
          </a:p>
        </p:txBody>
      </p:sp>
      <p:pic>
        <p:nvPicPr>
          <p:cNvPr id="10242" name="圖片 5">
            <a:extLst>
              <a:ext uri="{FF2B5EF4-FFF2-40B4-BE49-F238E27FC236}">
                <a16:creationId xmlns:a16="http://schemas.microsoft.com/office/drawing/2014/main" id="{78FD1F97-CDD1-924D-A581-D2C214CDD4D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81050" y="1595438"/>
            <a:ext cx="7972425" cy="4543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8">
            <a:extLst>
              <a:ext uri="{FF2B5EF4-FFF2-40B4-BE49-F238E27FC236}">
                <a16:creationId xmlns:a16="http://schemas.microsoft.com/office/drawing/2014/main" id="{B0C55943-58B0-BA4D-993A-65D8C7970469}"/>
              </a:ext>
            </a:extLst>
          </p:cNvPr>
          <p:cNvSpPr>
            <a:spLocks noGrp="1" noChangeArrowheads="1"/>
          </p:cNvSpPr>
          <p:nvPr>
            <p:ph type="body" idx="1"/>
          </p:nvPr>
        </p:nvSpPr>
        <p:spPr/>
        <p:txBody>
          <a:bodyPr/>
          <a:lstStyle/>
          <a:p>
            <a:pPr eaLnBrk="1"/>
            <a:r>
              <a:rPr lang="zh-TW" altLang="zh-TW"/>
              <a:t>在進行使用者介面狀態塑模時，建議先完成</a:t>
            </a:r>
            <a:r>
              <a:rPr lang="en-US" altLang="zh-TW"/>
              <a:t>UI </a:t>
            </a:r>
            <a:r>
              <a:rPr lang="zh-TW" altLang="zh-TW"/>
              <a:t>循序圖和使用者介面靜態結構塑模，才可瞭解哪些介面進行互動行為，並根據介面藍圖中每個介面使用的元件與配置方式，分析一介面的何種元件啟動了另一介面而完成介面之轉換。</a:t>
            </a:r>
            <a:endParaRPr lang="en-US" altLang="zh-TW"/>
          </a:p>
          <a:p>
            <a:pPr eaLnBrk="1"/>
            <a:r>
              <a:rPr lang="zh-TW" altLang="zh-TW"/>
              <a:t>以下將以西子灣線上訂購系統為例，依</a:t>
            </a:r>
            <a:r>
              <a:rPr lang="zh-TW" altLang="en-US"/>
              <a:t>狀態機圖</a:t>
            </a:r>
            <a:r>
              <a:rPr lang="zh-TW" altLang="zh-TW"/>
              <a:t>之建構步驟，進行使用者介面互動行為中之狀態塑模。</a:t>
            </a:r>
            <a:endParaRPr lang="zh-TW" altLang="en-US"/>
          </a:p>
          <a:p>
            <a:pPr eaLnBrk="1"/>
            <a:endParaRPr lang="zh-TW" altLang="en-US"/>
          </a:p>
        </p:txBody>
      </p:sp>
      <p:sp>
        <p:nvSpPr>
          <p:cNvPr id="53250" name="Rectangle 9">
            <a:extLst>
              <a:ext uri="{FF2B5EF4-FFF2-40B4-BE49-F238E27FC236}">
                <a16:creationId xmlns:a16="http://schemas.microsoft.com/office/drawing/2014/main" id="{C8086C71-9D49-1B4A-B18B-C4A752EF1A95}"/>
              </a:ext>
            </a:extLst>
          </p:cNvPr>
          <p:cNvSpPr>
            <a:spLocks noGrp="1" noChangeArrowheads="1"/>
          </p:cNvSpPr>
          <p:nvPr>
            <p:ph type="title"/>
          </p:nvPr>
        </p:nvSpPr>
        <p:spPr/>
        <p:txBody>
          <a:bodyPr/>
          <a:lstStyle/>
          <a:p>
            <a:pPr eaLnBrk="1"/>
            <a:r>
              <a:rPr lang="en-US" altLang="zh-TW"/>
              <a:t>12.5 </a:t>
            </a:r>
            <a:r>
              <a:rPr lang="zh-TW" altLang="en-US"/>
              <a:t>使用者介面狀態塑模與案例</a:t>
            </a:r>
          </a:p>
        </p:txBody>
      </p:sp>
    </p:spTree>
  </p:cSld>
  <p:clrMapOvr>
    <a:masterClrMapping/>
  </p:clrMapOvr>
  <p:transition spd="med">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8">
            <a:extLst>
              <a:ext uri="{FF2B5EF4-FFF2-40B4-BE49-F238E27FC236}">
                <a16:creationId xmlns:a16="http://schemas.microsoft.com/office/drawing/2014/main" id="{80BDD7D1-7973-C048-AFCB-ED7DA28AF2BB}"/>
              </a:ext>
            </a:extLst>
          </p:cNvPr>
          <p:cNvSpPr>
            <a:spLocks noGrp="1" noChangeArrowheads="1"/>
          </p:cNvSpPr>
          <p:nvPr>
            <p:ph type="body" idx="1"/>
          </p:nvPr>
        </p:nvSpPr>
        <p:spPr/>
        <p:txBody>
          <a:bodyPr/>
          <a:lstStyle/>
          <a:p>
            <a:pPr eaLnBrk="1"/>
            <a:r>
              <a:rPr lang="zh-TW" altLang="zh-TW"/>
              <a:t>在</a:t>
            </a:r>
            <a:r>
              <a:rPr lang="zh-TW" altLang="en-US"/>
              <a:t>狀態機圖</a:t>
            </a:r>
            <a:r>
              <a:rPr lang="zh-TW" altLang="zh-TW"/>
              <a:t>中，可將介面物件內元件分為「資料欄位」與「功能元件」</a:t>
            </a:r>
            <a:r>
              <a:rPr lang="zh-TW" altLang="en-US"/>
              <a:t>：</a:t>
            </a:r>
            <a:endParaRPr lang="en-US" altLang="zh-TW"/>
          </a:p>
          <a:p>
            <a:pPr lvl="1" eaLnBrk="1"/>
            <a:r>
              <a:rPr lang="zh-TW" altLang="zh-TW"/>
              <a:t>資料欄位是顯示資料內容或是等待使用者輸入之格式</a:t>
            </a:r>
            <a:endParaRPr lang="en-US" altLang="zh-TW"/>
          </a:p>
          <a:p>
            <a:pPr lvl="1" eaLnBrk="1"/>
            <a:r>
              <a:rPr lang="zh-TW" altLang="zh-TW"/>
              <a:t>功能元件是讓使用者與系統溝通，命令系統執行某項功能之元件</a:t>
            </a:r>
            <a:r>
              <a:rPr lang="zh-TW" altLang="en-US"/>
              <a:t>。</a:t>
            </a:r>
            <a:r>
              <a:rPr lang="zh-TW" altLang="zh-TW"/>
              <a:t>例如使用者以介面內之超連結元件驅動系統執行超連結功能。</a:t>
            </a:r>
            <a:endParaRPr lang="en-US" altLang="zh-TW"/>
          </a:p>
          <a:p>
            <a:pPr eaLnBrk="1"/>
            <a:r>
              <a:rPr lang="zh-TW" altLang="en-US"/>
              <a:t>以</a:t>
            </a:r>
            <a:r>
              <a:rPr lang="zh-TW" altLang="zh-TW"/>
              <a:t>「新增訂購項目」使用個案為例，該個案中有「書籍型錄</a:t>
            </a:r>
            <a:r>
              <a:rPr lang="en-US" altLang="zh-TW"/>
              <a:t>UI</a:t>
            </a:r>
            <a:r>
              <a:rPr lang="zh-TW" altLang="zh-TW"/>
              <a:t>」、「細部說明</a:t>
            </a:r>
            <a:r>
              <a:rPr lang="en-US" altLang="zh-TW"/>
              <a:t>UI</a:t>
            </a:r>
            <a:r>
              <a:rPr lang="zh-TW" altLang="zh-TW"/>
              <a:t>」與「購物車</a:t>
            </a:r>
            <a:r>
              <a:rPr lang="en-US" altLang="zh-TW"/>
              <a:t>UI</a:t>
            </a:r>
            <a:r>
              <a:rPr lang="zh-TW" altLang="zh-TW"/>
              <a:t>」三個介面物件。</a:t>
            </a:r>
            <a:endParaRPr lang="zh-TW" altLang="en-US"/>
          </a:p>
          <a:p>
            <a:pPr eaLnBrk="1"/>
            <a:endParaRPr lang="zh-TW" altLang="en-US"/>
          </a:p>
        </p:txBody>
      </p:sp>
      <p:sp>
        <p:nvSpPr>
          <p:cNvPr id="54274" name="Rectangle 9">
            <a:extLst>
              <a:ext uri="{FF2B5EF4-FFF2-40B4-BE49-F238E27FC236}">
                <a16:creationId xmlns:a16="http://schemas.microsoft.com/office/drawing/2014/main" id="{5930A654-0C7B-204F-9F2E-AE6AA6130887}"/>
              </a:ext>
            </a:extLst>
          </p:cNvPr>
          <p:cNvSpPr>
            <a:spLocks noGrp="1" noChangeArrowheads="1"/>
          </p:cNvSpPr>
          <p:nvPr>
            <p:ph type="title"/>
          </p:nvPr>
        </p:nvSpPr>
        <p:spPr/>
        <p:txBody>
          <a:bodyPr/>
          <a:lstStyle/>
          <a:p>
            <a:pPr eaLnBrk="1"/>
            <a:r>
              <a:rPr lang="en-US" altLang="zh-TW"/>
              <a:t>12.5.1 </a:t>
            </a:r>
            <a:r>
              <a:rPr lang="zh-TW" altLang="en-US"/>
              <a:t>使用個案之狀態塑模</a:t>
            </a:r>
          </a:p>
        </p:txBody>
      </p:sp>
    </p:spTree>
  </p:cSld>
  <p:clrMapOvr>
    <a:masterClrMapping/>
  </p:clrMapOvr>
  <p:transition spd="med">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8">
            <a:extLst>
              <a:ext uri="{FF2B5EF4-FFF2-40B4-BE49-F238E27FC236}">
                <a16:creationId xmlns:a16="http://schemas.microsoft.com/office/drawing/2014/main" id="{1D877649-BDE1-1D49-849E-E301120E37CA}"/>
              </a:ext>
            </a:extLst>
          </p:cNvPr>
          <p:cNvSpPr>
            <a:spLocks noGrp="1" noChangeArrowheads="1"/>
          </p:cNvSpPr>
          <p:nvPr>
            <p:ph type="title"/>
          </p:nvPr>
        </p:nvSpPr>
        <p:spPr/>
        <p:txBody>
          <a:bodyPr/>
          <a:lstStyle/>
          <a:p>
            <a:pPr eaLnBrk="1"/>
            <a:r>
              <a:rPr lang="en-US" altLang="zh-TW"/>
              <a:t>12.5.1 </a:t>
            </a:r>
            <a:r>
              <a:rPr lang="zh-TW" altLang="en-US"/>
              <a:t>使用個案之狀態塑模</a:t>
            </a:r>
            <a:r>
              <a:rPr lang="en-US" altLang="zh-TW"/>
              <a:t>(c.2)</a:t>
            </a:r>
          </a:p>
        </p:txBody>
      </p:sp>
      <p:sp>
        <p:nvSpPr>
          <p:cNvPr id="55298" name="Rectangle 9">
            <a:extLst>
              <a:ext uri="{FF2B5EF4-FFF2-40B4-BE49-F238E27FC236}">
                <a16:creationId xmlns:a16="http://schemas.microsoft.com/office/drawing/2014/main" id="{A1E0A547-A0F8-EB4B-ADEB-97F845EC8189}"/>
              </a:ext>
            </a:extLst>
          </p:cNvPr>
          <p:cNvSpPr>
            <a:spLocks noGrp="1" noChangeArrowheads="1"/>
          </p:cNvSpPr>
          <p:nvPr>
            <p:ph type="body" idx="1"/>
          </p:nvPr>
        </p:nvSpPr>
        <p:spPr/>
        <p:txBody>
          <a:bodyPr/>
          <a:lstStyle/>
          <a:p>
            <a:pPr eaLnBrk="1"/>
            <a:r>
              <a:rPr lang="zh-TW" altLang="zh-TW"/>
              <a:t>其中書籍型錄</a:t>
            </a:r>
            <a:r>
              <a:rPr lang="en-US" altLang="zh-TW"/>
              <a:t>UI </a:t>
            </a:r>
            <a:r>
              <a:rPr lang="zh-TW" altLang="zh-TW"/>
              <a:t>找尋介面物件內元件之方式如下</a:t>
            </a:r>
            <a:r>
              <a:rPr lang="en-US" altLang="zh-TW"/>
              <a:t>1.</a:t>
            </a:r>
            <a:r>
              <a:rPr lang="zh-TW" altLang="zh-TW"/>
              <a:t>所述，其餘介面物件以此類推</a:t>
            </a:r>
            <a:r>
              <a:rPr lang="zh-TW" altLang="en-US"/>
              <a:t>：</a:t>
            </a:r>
            <a:endParaRPr lang="en-US" altLang="zh-TW"/>
          </a:p>
          <a:p>
            <a:pPr lvl="1" eaLnBrk="1"/>
            <a:r>
              <a:rPr lang="en-US" altLang="zh-TW"/>
              <a:t>1. </a:t>
            </a:r>
            <a:r>
              <a:rPr lang="zh-TW" altLang="zh-TW"/>
              <a:t>找出狀態</a:t>
            </a:r>
            <a:endParaRPr lang="en-US" altLang="zh-TW"/>
          </a:p>
          <a:p>
            <a:pPr lvl="1" eaLnBrk="1"/>
            <a:r>
              <a:rPr lang="zh-TW" altLang="zh-TW"/>
              <a:t>「書籍型錄</a:t>
            </a:r>
            <a:r>
              <a:rPr lang="en-US" altLang="zh-TW"/>
              <a:t>UI</a:t>
            </a:r>
            <a:r>
              <a:rPr lang="zh-TW" altLang="zh-TW"/>
              <a:t>」介面物件中有「書名」、「</a:t>
            </a:r>
            <a:r>
              <a:rPr lang="en-US" altLang="zh-TW"/>
              <a:t>ISBN</a:t>
            </a:r>
            <a:r>
              <a:rPr lang="zh-TW" altLang="zh-TW"/>
              <a:t>」、「細部說明」</a:t>
            </a:r>
            <a:r>
              <a:rPr lang="zh-TW" altLang="en-US"/>
              <a:t>等</a:t>
            </a:r>
            <a:r>
              <a:rPr lang="zh-TW" altLang="zh-TW"/>
              <a:t>屬性，並有一「顯示細部說明」操作。「細部說明」屬性為「顯示細部說明」操作之功能元件，其他屬性則是資料欄位。</a:t>
            </a:r>
            <a:endParaRPr lang="en-US" altLang="zh-TW"/>
          </a:p>
          <a:p>
            <a:pPr eaLnBrk="1"/>
            <a:endParaRPr lang="zh-TW" altLang="en-US"/>
          </a:p>
        </p:txBody>
      </p:sp>
    </p:spTree>
  </p:cSld>
  <p:clrMapOvr>
    <a:masterClrMapping/>
  </p:clrMapOvr>
  <p:transition spd="med">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8">
            <a:extLst>
              <a:ext uri="{FF2B5EF4-FFF2-40B4-BE49-F238E27FC236}">
                <a16:creationId xmlns:a16="http://schemas.microsoft.com/office/drawing/2014/main" id="{82050F71-8627-CB4B-B266-93F35C1C17BE}"/>
              </a:ext>
            </a:extLst>
          </p:cNvPr>
          <p:cNvSpPr>
            <a:spLocks noGrp="1" noChangeArrowheads="1"/>
          </p:cNvSpPr>
          <p:nvPr>
            <p:ph type="body" idx="1"/>
          </p:nvPr>
        </p:nvSpPr>
        <p:spPr/>
        <p:txBody>
          <a:bodyPr/>
          <a:lstStyle/>
          <a:p>
            <a:pPr lvl="1" eaLnBrk="1">
              <a:lnSpc>
                <a:spcPct val="100000"/>
              </a:lnSpc>
            </a:pPr>
            <a:r>
              <a:rPr lang="en-US" altLang="zh-TW" sz="2000"/>
              <a:t>2.  </a:t>
            </a:r>
            <a:r>
              <a:rPr lang="zh-TW" altLang="zh-TW" sz="2000"/>
              <a:t>找出狀態間之轉換</a:t>
            </a:r>
            <a:endParaRPr lang="en-US" altLang="zh-TW" sz="2000"/>
          </a:p>
          <a:p>
            <a:pPr lvl="2" eaLnBrk="1">
              <a:lnSpc>
                <a:spcPct val="100000"/>
              </a:lnSpc>
            </a:pPr>
            <a:r>
              <a:rPr lang="zh-TW" altLang="zh-TW" sz="2000"/>
              <a:t>於「書籍型錄</a:t>
            </a:r>
            <a:r>
              <a:rPr lang="en-US" altLang="zh-TW" sz="2000"/>
              <a:t>UI</a:t>
            </a:r>
            <a:r>
              <a:rPr lang="zh-TW" altLang="zh-TW" sz="2000"/>
              <a:t>」中，若客戶想查看某書籍之細部說明，可按下該書籍之「細部說明」功能元件，系統會由「書籍型錄</a:t>
            </a:r>
            <a:r>
              <a:rPr lang="en-US" altLang="zh-TW" sz="2000"/>
              <a:t>UI</a:t>
            </a:r>
            <a:r>
              <a:rPr lang="zh-TW" altLang="zh-TW" sz="2000"/>
              <a:t>」轉移至「細部說明</a:t>
            </a:r>
            <a:r>
              <a:rPr lang="en-US" altLang="zh-TW" sz="2000"/>
              <a:t>UI</a:t>
            </a:r>
            <a:r>
              <a:rPr lang="zh-TW" altLang="zh-TW" sz="2000"/>
              <a:t>」。</a:t>
            </a:r>
            <a:endParaRPr lang="en-US" altLang="zh-TW" sz="2000"/>
          </a:p>
          <a:p>
            <a:pPr lvl="2" eaLnBrk="1">
              <a:lnSpc>
                <a:spcPct val="100000"/>
              </a:lnSpc>
            </a:pPr>
            <a:r>
              <a:rPr lang="zh-TW" altLang="zh-TW" sz="2000"/>
              <a:t>於「細部說明</a:t>
            </a:r>
            <a:r>
              <a:rPr lang="en-US" altLang="zh-TW" sz="2000"/>
              <a:t>UI</a:t>
            </a:r>
            <a:r>
              <a:rPr lang="zh-TW" altLang="zh-TW" sz="2000"/>
              <a:t>」，若客戶想回到「書籍型錄</a:t>
            </a:r>
            <a:r>
              <a:rPr lang="en-US" altLang="zh-TW" sz="2000"/>
              <a:t>UI</a:t>
            </a:r>
            <a:r>
              <a:rPr lang="zh-TW" altLang="zh-TW" sz="2000"/>
              <a:t>」，可按下「瀏覽書籍型錄」功能元件，系統會由「細部說明</a:t>
            </a:r>
            <a:r>
              <a:rPr lang="en-US" altLang="zh-TW" sz="2000"/>
              <a:t>UI</a:t>
            </a:r>
            <a:r>
              <a:rPr lang="zh-TW" altLang="zh-TW" sz="2000"/>
              <a:t>」轉移至「書籍型錄</a:t>
            </a:r>
            <a:r>
              <a:rPr lang="en-US" altLang="zh-TW" sz="2000"/>
              <a:t>UI</a:t>
            </a:r>
            <a:r>
              <a:rPr lang="zh-TW" altLang="zh-TW" sz="2000"/>
              <a:t>」。</a:t>
            </a:r>
            <a:endParaRPr lang="en-US" altLang="zh-TW" sz="2000"/>
          </a:p>
          <a:p>
            <a:pPr lvl="2" eaLnBrk="1">
              <a:lnSpc>
                <a:spcPct val="100000"/>
              </a:lnSpc>
            </a:pPr>
            <a:r>
              <a:rPr lang="zh-TW" altLang="zh-TW" sz="2000"/>
              <a:t>回到「書籍型錄</a:t>
            </a:r>
            <a:r>
              <a:rPr lang="en-US" altLang="zh-TW" sz="2000"/>
              <a:t>UI</a:t>
            </a:r>
            <a:r>
              <a:rPr lang="zh-TW" altLang="zh-TW" sz="2000"/>
              <a:t>」後，若客戶有意購買任一書籍，可按下「新增訂購項目」功能元件，系統會由「書籍型錄</a:t>
            </a:r>
            <a:r>
              <a:rPr lang="en-US" altLang="zh-TW" sz="2000"/>
              <a:t>UI</a:t>
            </a:r>
            <a:r>
              <a:rPr lang="zh-TW" altLang="zh-TW" sz="2000"/>
              <a:t>」轉移至「購物車</a:t>
            </a:r>
            <a:r>
              <a:rPr lang="en-US" altLang="zh-TW" sz="2000"/>
              <a:t>UI</a:t>
            </a:r>
            <a:r>
              <a:rPr lang="zh-TW" altLang="zh-TW" sz="2000"/>
              <a:t>」。</a:t>
            </a:r>
            <a:endParaRPr lang="en-US" altLang="zh-TW" sz="2000"/>
          </a:p>
          <a:p>
            <a:pPr lvl="2" eaLnBrk="1">
              <a:lnSpc>
                <a:spcPct val="100000"/>
              </a:lnSpc>
            </a:pPr>
            <a:r>
              <a:rPr lang="zh-TW" altLang="zh-TW" sz="2000"/>
              <a:t>於「購物車</a:t>
            </a:r>
            <a:r>
              <a:rPr lang="en-US" altLang="zh-TW" sz="2000"/>
              <a:t>UI</a:t>
            </a:r>
            <a:r>
              <a:rPr lang="zh-TW" altLang="zh-TW" sz="2000"/>
              <a:t>」，客戶可設定各書籍之欲訂購數量。</a:t>
            </a:r>
            <a:endParaRPr lang="en-US" altLang="zh-TW" sz="2000"/>
          </a:p>
          <a:p>
            <a:pPr lvl="1" eaLnBrk="1">
              <a:lnSpc>
                <a:spcPct val="100000"/>
              </a:lnSpc>
            </a:pPr>
            <a:r>
              <a:rPr lang="en-US" altLang="zh-TW" sz="2000"/>
              <a:t>3. </a:t>
            </a:r>
            <a:r>
              <a:rPr lang="zh-TW" altLang="zh-TW" sz="2000"/>
              <a:t>繪製</a:t>
            </a:r>
            <a:r>
              <a:rPr lang="zh-TW" altLang="en-US" sz="2000"/>
              <a:t>行為狀態機圖</a:t>
            </a:r>
            <a:endParaRPr lang="en-US" altLang="zh-TW" sz="2000"/>
          </a:p>
          <a:p>
            <a:pPr lvl="2" eaLnBrk="1">
              <a:lnSpc>
                <a:spcPct val="100000"/>
              </a:lnSpc>
            </a:pPr>
            <a:r>
              <a:rPr lang="zh-TW" altLang="zh-TW" sz="2000"/>
              <a:t>其餘介面物件內元件依上述步驟找出後，新增訂購項目使用個案之</a:t>
            </a:r>
            <a:r>
              <a:rPr lang="zh-TW" altLang="en-US" sz="2000"/>
              <a:t>狀態機圖</a:t>
            </a:r>
            <a:r>
              <a:rPr lang="zh-TW" altLang="zh-TW" sz="2000"/>
              <a:t>可表達如圖</a:t>
            </a:r>
            <a:r>
              <a:rPr lang="en-US" altLang="zh-TW" sz="2000"/>
              <a:t>12-11</a:t>
            </a:r>
            <a:r>
              <a:rPr lang="zh-TW" altLang="zh-TW" sz="2000"/>
              <a:t>所示。</a:t>
            </a:r>
            <a:endParaRPr lang="en-US" altLang="zh-TW" sz="2000"/>
          </a:p>
        </p:txBody>
      </p:sp>
      <p:sp>
        <p:nvSpPr>
          <p:cNvPr id="56322" name="Rectangle 9">
            <a:extLst>
              <a:ext uri="{FF2B5EF4-FFF2-40B4-BE49-F238E27FC236}">
                <a16:creationId xmlns:a16="http://schemas.microsoft.com/office/drawing/2014/main" id="{8078BFE6-8445-F941-8FC1-8492438E930C}"/>
              </a:ext>
            </a:extLst>
          </p:cNvPr>
          <p:cNvSpPr>
            <a:spLocks noGrp="1" noChangeArrowheads="1"/>
          </p:cNvSpPr>
          <p:nvPr>
            <p:ph type="title"/>
          </p:nvPr>
        </p:nvSpPr>
        <p:spPr/>
        <p:txBody>
          <a:bodyPr/>
          <a:lstStyle/>
          <a:p>
            <a:pPr eaLnBrk="1"/>
            <a:r>
              <a:rPr lang="en-US" altLang="zh-TW"/>
              <a:t>12.5.1 </a:t>
            </a:r>
            <a:r>
              <a:rPr lang="zh-TW" altLang="en-US"/>
              <a:t>使用個案之狀態塑模</a:t>
            </a:r>
            <a:r>
              <a:rPr lang="en-US" altLang="zh-TW"/>
              <a:t>(c.3)</a:t>
            </a:r>
          </a:p>
        </p:txBody>
      </p:sp>
    </p:spTree>
  </p:cSld>
  <p:clrMapOvr>
    <a:masterClrMapping/>
  </p:clrMapOvr>
  <p:transition spd="med">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11" descr="z-vb157d-f12-11">
            <a:extLst>
              <a:ext uri="{FF2B5EF4-FFF2-40B4-BE49-F238E27FC236}">
                <a16:creationId xmlns:a16="http://schemas.microsoft.com/office/drawing/2014/main" id="{1C91CDE0-2A98-084F-8EDF-64C1BB40279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2283" r="6697" b="3134"/>
          <a:stretch>
            <a:fillRect/>
          </a:stretch>
        </p:blipFill>
        <p:spPr>
          <a:xfrm>
            <a:off x="1619250" y="1628775"/>
            <a:ext cx="6480175" cy="4679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6" name="Rectangle 12">
            <a:extLst>
              <a:ext uri="{FF2B5EF4-FFF2-40B4-BE49-F238E27FC236}">
                <a16:creationId xmlns:a16="http://schemas.microsoft.com/office/drawing/2014/main" id="{954E16A4-E3B3-A945-95FE-3C4129A7AE54}"/>
              </a:ext>
            </a:extLst>
          </p:cNvPr>
          <p:cNvSpPr>
            <a:spLocks noGrp="1" noChangeArrowheads="1"/>
          </p:cNvSpPr>
          <p:nvPr>
            <p:ph type="title"/>
          </p:nvPr>
        </p:nvSpPr>
        <p:spPr/>
        <p:txBody>
          <a:bodyPr/>
          <a:lstStyle/>
          <a:p>
            <a:pPr eaLnBrk="1"/>
            <a:r>
              <a:rPr lang="en-US" altLang="zh-TW"/>
              <a:t>12.5.1 </a:t>
            </a:r>
            <a:r>
              <a:rPr lang="zh-TW" altLang="en-US"/>
              <a:t>使用個案之狀態塑模</a:t>
            </a:r>
            <a:r>
              <a:rPr lang="en-US" altLang="zh-TW"/>
              <a:t>(c.4)</a:t>
            </a:r>
            <a:endParaRPr lang="zh-TW" altLang="en-US"/>
          </a:p>
        </p:txBody>
      </p:sp>
    </p:spTree>
  </p:cSld>
  <p:clrMapOvr>
    <a:masterClrMapping/>
  </p:clrMapOvr>
  <p:transition spd="med">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8">
            <a:extLst>
              <a:ext uri="{FF2B5EF4-FFF2-40B4-BE49-F238E27FC236}">
                <a16:creationId xmlns:a16="http://schemas.microsoft.com/office/drawing/2014/main" id="{5D18F5CE-336E-B849-9E0E-43F730C2D6B2}"/>
              </a:ext>
            </a:extLst>
          </p:cNvPr>
          <p:cNvSpPr>
            <a:spLocks noGrp="1" noChangeArrowheads="1"/>
          </p:cNvSpPr>
          <p:nvPr>
            <p:ph type="body" idx="1"/>
          </p:nvPr>
        </p:nvSpPr>
        <p:spPr/>
        <p:txBody>
          <a:bodyPr/>
          <a:lstStyle/>
          <a:p>
            <a:pPr eaLnBrk="1"/>
            <a:r>
              <a:rPr lang="zh-TW" altLang="en-US"/>
              <a:t>狀態機圖</a:t>
            </a:r>
            <a:r>
              <a:rPr lang="zh-TW" altLang="zh-TW"/>
              <a:t>除了可用在使用者介面內各元件間之操作與狀態轉移的塑模外，也可用在系統之行為塑模。</a:t>
            </a:r>
            <a:endParaRPr lang="en-US" altLang="zh-TW"/>
          </a:p>
          <a:p>
            <a:pPr eaLnBrk="1"/>
            <a:r>
              <a:rPr lang="zh-TW" altLang="zh-TW"/>
              <a:t>也就是說，</a:t>
            </a:r>
            <a:r>
              <a:rPr lang="zh-TW" altLang="en-US"/>
              <a:t>狀態機圖</a:t>
            </a:r>
            <a:r>
              <a:rPr lang="zh-TW" altLang="zh-TW"/>
              <a:t>可用於表達系統之作業處理程序與狀態改變。</a:t>
            </a:r>
            <a:endParaRPr lang="en-US" altLang="zh-TW"/>
          </a:p>
          <a:p>
            <a:pPr eaLnBrk="1"/>
            <a:r>
              <a:rPr lang="zh-TW" altLang="zh-TW"/>
              <a:t>西子灣線上訂購系統之塑模結果之</a:t>
            </a:r>
            <a:r>
              <a:rPr lang="zh-TW" altLang="en-US"/>
              <a:t>狀態機圖</a:t>
            </a:r>
            <a:r>
              <a:rPr lang="zh-TW" altLang="zh-TW"/>
              <a:t>如圖</a:t>
            </a:r>
            <a:r>
              <a:rPr lang="en-US" altLang="zh-TW"/>
              <a:t>12-12</a:t>
            </a:r>
            <a:r>
              <a:rPr lang="zh-TW" altLang="zh-TW"/>
              <a:t>所示，而該</a:t>
            </a:r>
            <a:r>
              <a:rPr lang="zh-TW" altLang="en-US"/>
              <a:t>狀態機圖</a:t>
            </a:r>
            <a:r>
              <a:rPr lang="zh-TW" altLang="zh-TW"/>
              <a:t>之部分狀態轉換表可表達如表</a:t>
            </a:r>
            <a:r>
              <a:rPr lang="en-US" altLang="zh-TW"/>
              <a:t>12-8</a:t>
            </a:r>
            <a:r>
              <a:rPr lang="zh-TW" altLang="zh-TW"/>
              <a:t>所示。</a:t>
            </a:r>
            <a:endParaRPr lang="zh-TW" altLang="en-US"/>
          </a:p>
          <a:p>
            <a:pPr eaLnBrk="1"/>
            <a:endParaRPr lang="zh-TW" altLang="en-US"/>
          </a:p>
        </p:txBody>
      </p:sp>
      <p:sp>
        <p:nvSpPr>
          <p:cNvPr id="58370" name="Rectangle 9">
            <a:extLst>
              <a:ext uri="{FF2B5EF4-FFF2-40B4-BE49-F238E27FC236}">
                <a16:creationId xmlns:a16="http://schemas.microsoft.com/office/drawing/2014/main" id="{1716E088-A3ED-154D-BA97-BB1A6566396C}"/>
              </a:ext>
            </a:extLst>
          </p:cNvPr>
          <p:cNvSpPr>
            <a:spLocks noGrp="1" noChangeArrowheads="1"/>
          </p:cNvSpPr>
          <p:nvPr>
            <p:ph type="title"/>
          </p:nvPr>
        </p:nvSpPr>
        <p:spPr/>
        <p:txBody>
          <a:bodyPr/>
          <a:lstStyle/>
          <a:p>
            <a:pPr eaLnBrk="1"/>
            <a:r>
              <a:rPr lang="en-US" altLang="zh-TW"/>
              <a:t>12.5.2 </a:t>
            </a:r>
            <a:r>
              <a:rPr lang="zh-TW" altLang="en-US"/>
              <a:t>系統狀態塑模案例</a:t>
            </a:r>
          </a:p>
        </p:txBody>
      </p:sp>
    </p:spTree>
  </p:cSld>
  <p:clrMapOvr>
    <a:masterClrMapping/>
  </p:clrMapOvr>
  <p:transition spd="med">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1">
            <a:extLst>
              <a:ext uri="{FF2B5EF4-FFF2-40B4-BE49-F238E27FC236}">
                <a16:creationId xmlns:a16="http://schemas.microsoft.com/office/drawing/2014/main" id="{7A415858-7228-5D4C-857C-1C3636949B95}"/>
              </a:ext>
            </a:extLst>
          </p:cNvPr>
          <p:cNvSpPr>
            <a:spLocks noGrp="1" noChangeArrowheads="1"/>
          </p:cNvSpPr>
          <p:nvPr>
            <p:ph type="title"/>
          </p:nvPr>
        </p:nvSpPr>
        <p:spPr/>
        <p:txBody>
          <a:bodyPr/>
          <a:lstStyle/>
          <a:p>
            <a:pPr eaLnBrk="1"/>
            <a:r>
              <a:rPr lang="en-US" altLang="zh-TW"/>
              <a:t>12.5.2 </a:t>
            </a:r>
            <a:r>
              <a:rPr lang="zh-TW" altLang="en-US"/>
              <a:t>系統狀態塑模案例</a:t>
            </a:r>
            <a:r>
              <a:rPr lang="en-US" altLang="zh-TW"/>
              <a:t>(c.2)</a:t>
            </a:r>
          </a:p>
        </p:txBody>
      </p:sp>
      <p:pic>
        <p:nvPicPr>
          <p:cNvPr id="59394" name="Picture 12" descr="z-vb157d-f12-12">
            <a:extLst>
              <a:ext uri="{FF2B5EF4-FFF2-40B4-BE49-F238E27FC236}">
                <a16:creationId xmlns:a16="http://schemas.microsoft.com/office/drawing/2014/main" id="{9B6D9D40-B09B-EB43-8384-B458D2E95E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9532" t="4715" r="2855" b="4057"/>
          <a:stretch>
            <a:fillRect/>
          </a:stretch>
        </p:blipFill>
        <p:spPr>
          <a:xfrm>
            <a:off x="1187450" y="1484313"/>
            <a:ext cx="7488238" cy="4721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1">
            <a:extLst>
              <a:ext uri="{FF2B5EF4-FFF2-40B4-BE49-F238E27FC236}">
                <a16:creationId xmlns:a16="http://schemas.microsoft.com/office/drawing/2014/main" id="{A274C0B4-5275-944F-8C48-7071F1FE42BF}"/>
              </a:ext>
            </a:extLst>
          </p:cNvPr>
          <p:cNvSpPr>
            <a:spLocks noGrp="1" noChangeArrowheads="1"/>
          </p:cNvSpPr>
          <p:nvPr>
            <p:ph type="title"/>
          </p:nvPr>
        </p:nvSpPr>
        <p:spPr/>
        <p:txBody>
          <a:bodyPr/>
          <a:lstStyle/>
          <a:p>
            <a:pPr eaLnBrk="1"/>
            <a:r>
              <a:rPr lang="en-US" altLang="zh-TW"/>
              <a:t>12.5.2 </a:t>
            </a:r>
            <a:r>
              <a:rPr lang="zh-TW" altLang="en-US"/>
              <a:t>系統狀態塑模案例</a:t>
            </a:r>
            <a:r>
              <a:rPr lang="en-US" altLang="zh-TW"/>
              <a:t>(c.3)</a:t>
            </a:r>
          </a:p>
        </p:txBody>
      </p:sp>
      <p:pic>
        <p:nvPicPr>
          <p:cNvPr id="60418" name="Picture 14" descr="z-vb157d-t12-8">
            <a:extLst>
              <a:ext uri="{FF2B5EF4-FFF2-40B4-BE49-F238E27FC236}">
                <a16:creationId xmlns:a16="http://schemas.microsoft.com/office/drawing/2014/main" id="{7746AEEA-0764-8349-AFB8-AD582969C26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2007" t="3978" r="3990"/>
          <a:stretch>
            <a:fillRect/>
          </a:stretch>
        </p:blipFill>
        <p:spPr>
          <a:xfrm>
            <a:off x="755650" y="1916113"/>
            <a:ext cx="7848600" cy="2085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8">
            <a:extLst>
              <a:ext uri="{FF2B5EF4-FFF2-40B4-BE49-F238E27FC236}">
                <a16:creationId xmlns:a16="http://schemas.microsoft.com/office/drawing/2014/main" id="{BD406FC9-CEE8-9A45-AB50-73DE031DBEF2}"/>
              </a:ext>
            </a:extLst>
          </p:cNvPr>
          <p:cNvSpPr>
            <a:spLocks noGrp="1" noChangeArrowheads="1"/>
          </p:cNvSpPr>
          <p:nvPr>
            <p:ph type="body" idx="1"/>
          </p:nvPr>
        </p:nvSpPr>
        <p:spPr/>
        <p:txBody>
          <a:bodyPr/>
          <a:lstStyle/>
          <a:p>
            <a:pPr eaLnBrk="1"/>
            <a:r>
              <a:rPr lang="zh-TW" altLang="zh-TW"/>
              <a:t>本節以夢幻系統之送貨處理為例（請參考第</a:t>
            </a:r>
            <a:r>
              <a:rPr lang="en-US" altLang="zh-TW"/>
              <a:t>6</a:t>
            </a:r>
            <a:r>
              <a:rPr lang="zh-TW" altLang="zh-TW"/>
              <a:t>章），配合使用者介面塑模方法論，以描述送貨處理子系統之使用者介面塑模。</a:t>
            </a:r>
            <a:endParaRPr lang="en-US" altLang="zh-TW"/>
          </a:p>
          <a:p>
            <a:pPr eaLnBrk="1"/>
            <a:r>
              <a:rPr lang="zh-TW" altLang="zh-TW"/>
              <a:t>使用者介面塑模之過程與結果展示如下。</a:t>
            </a:r>
            <a:endParaRPr lang="zh-TW" altLang="en-US"/>
          </a:p>
          <a:p>
            <a:pPr eaLnBrk="1"/>
            <a:endParaRPr lang="zh-TW" altLang="en-US"/>
          </a:p>
        </p:txBody>
      </p:sp>
      <p:sp>
        <p:nvSpPr>
          <p:cNvPr id="61442" name="Rectangle 9">
            <a:extLst>
              <a:ext uri="{FF2B5EF4-FFF2-40B4-BE49-F238E27FC236}">
                <a16:creationId xmlns:a16="http://schemas.microsoft.com/office/drawing/2014/main" id="{86027250-FEAF-F44F-85B4-A01F16DE3FEA}"/>
              </a:ext>
            </a:extLst>
          </p:cNvPr>
          <p:cNvSpPr>
            <a:spLocks noGrp="1" noChangeArrowheads="1"/>
          </p:cNvSpPr>
          <p:nvPr>
            <p:ph type="title"/>
          </p:nvPr>
        </p:nvSpPr>
        <p:spPr/>
        <p:txBody>
          <a:bodyPr/>
          <a:lstStyle/>
          <a:p>
            <a:pPr eaLnBrk="1"/>
            <a:r>
              <a:rPr lang="en-US" altLang="zh-TW"/>
              <a:t>12.6 </a:t>
            </a:r>
            <a:r>
              <a:rPr lang="zh-TW" altLang="en-US"/>
              <a:t>結構化使用者介面塑模案例 </a:t>
            </a:r>
          </a:p>
        </p:txBody>
      </p:sp>
    </p:spTree>
  </p:cSld>
  <p:clrMapOvr>
    <a:masterClrMapping/>
  </p:clrMapOvr>
  <p:transition spd="med">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8">
            <a:extLst>
              <a:ext uri="{FF2B5EF4-FFF2-40B4-BE49-F238E27FC236}">
                <a16:creationId xmlns:a16="http://schemas.microsoft.com/office/drawing/2014/main" id="{73B8C8C2-85EC-AB4E-8656-1BA358733880}"/>
              </a:ext>
            </a:extLst>
          </p:cNvPr>
          <p:cNvSpPr>
            <a:spLocks noGrp="1" noChangeArrowheads="1"/>
          </p:cNvSpPr>
          <p:nvPr>
            <p:ph type="title"/>
          </p:nvPr>
        </p:nvSpPr>
        <p:spPr/>
        <p:txBody>
          <a:bodyPr/>
          <a:lstStyle/>
          <a:p>
            <a:pPr eaLnBrk="1"/>
            <a:r>
              <a:rPr lang="en-US" altLang="zh-TW"/>
              <a:t>12.6 </a:t>
            </a:r>
            <a:r>
              <a:rPr lang="zh-TW" altLang="en-US"/>
              <a:t>結構化使用者介面塑模案例</a:t>
            </a:r>
            <a:r>
              <a:rPr lang="en-US" altLang="zh-TW"/>
              <a:t>(c.2)</a:t>
            </a:r>
          </a:p>
        </p:txBody>
      </p:sp>
      <p:sp>
        <p:nvSpPr>
          <p:cNvPr id="62466" name="Rectangle 9">
            <a:extLst>
              <a:ext uri="{FF2B5EF4-FFF2-40B4-BE49-F238E27FC236}">
                <a16:creationId xmlns:a16="http://schemas.microsoft.com/office/drawing/2014/main" id="{9311ECED-B53E-274E-B141-B12001C03093}"/>
              </a:ext>
            </a:extLst>
          </p:cNvPr>
          <p:cNvSpPr>
            <a:spLocks noGrp="1" noChangeArrowheads="1"/>
          </p:cNvSpPr>
          <p:nvPr>
            <p:ph type="body" sz="half" idx="1"/>
          </p:nvPr>
        </p:nvSpPr>
        <p:spPr/>
        <p:txBody>
          <a:bodyPr/>
          <a:lstStyle/>
          <a:p>
            <a:pPr eaLnBrk="1"/>
            <a:r>
              <a:rPr lang="zh-TW" altLang="zh-TW">
                <a:ea typeface="微軟正黑體" panose="020B0604030504040204" pitchFamily="34" charset="-120"/>
              </a:rPr>
              <a:t>使用者介面需求塑模</a:t>
            </a:r>
            <a:endParaRPr lang="en-US" altLang="zh-TW">
              <a:ea typeface="微軟正黑體" panose="020B0604030504040204" pitchFamily="34" charset="-120"/>
            </a:endParaRPr>
          </a:p>
          <a:p>
            <a:pPr eaLnBrk="1"/>
            <a:r>
              <a:rPr lang="zh-TW" altLang="zh-TW">
                <a:ea typeface="微軟正黑體" panose="020B0604030504040204" pitchFamily="34" charset="-120"/>
              </a:rPr>
              <a:t>夢幻系統之需求塑模請參考第</a:t>
            </a:r>
            <a:r>
              <a:rPr lang="en-US" altLang="zh-TW">
                <a:ea typeface="微軟正黑體" panose="020B0604030504040204" pitchFamily="34" charset="-120"/>
              </a:rPr>
              <a:t>3</a:t>
            </a:r>
            <a:r>
              <a:rPr lang="zh-TW" altLang="zh-TW">
                <a:ea typeface="微軟正黑體" panose="020B0604030504040204" pitchFamily="34" charset="-120"/>
              </a:rPr>
              <a:t>章，本節僅將送貨處理之描述，摘述於表</a:t>
            </a:r>
            <a:r>
              <a:rPr lang="en-US" altLang="zh-TW">
                <a:ea typeface="微軟正黑體" panose="020B0604030504040204" pitchFamily="34" charset="-120"/>
              </a:rPr>
              <a:t>12-9</a:t>
            </a:r>
            <a:r>
              <a:rPr lang="zh-TW" altLang="zh-TW">
                <a:ea typeface="微軟正黑體" panose="020B0604030504040204" pitchFamily="34" charset="-120"/>
              </a:rPr>
              <a:t>。</a:t>
            </a:r>
            <a:endParaRPr lang="zh-TW" altLang="en-US">
              <a:ea typeface="微軟正黑體" panose="020B0604030504040204" pitchFamily="34" charset="-120"/>
            </a:endParaRPr>
          </a:p>
          <a:p>
            <a:pPr eaLnBrk="1"/>
            <a:endParaRPr lang="zh-TW" altLang="en-US"/>
          </a:p>
        </p:txBody>
      </p:sp>
      <p:pic>
        <p:nvPicPr>
          <p:cNvPr id="62467" name="Picture 10" descr="z-vb157d-t12-9">
            <a:extLst>
              <a:ext uri="{FF2B5EF4-FFF2-40B4-BE49-F238E27FC236}">
                <a16:creationId xmlns:a16="http://schemas.microsoft.com/office/drawing/2014/main" id="{8374343E-A214-3248-8063-B805AC8184D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1884" t="26981" r="4977" b="5412"/>
          <a:stretch>
            <a:fillRect/>
          </a:stretch>
        </p:blipFill>
        <p:spPr>
          <a:xfrm>
            <a:off x="1042988" y="3213100"/>
            <a:ext cx="7489825" cy="1949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8">
            <a:extLst>
              <a:ext uri="{FF2B5EF4-FFF2-40B4-BE49-F238E27FC236}">
                <a16:creationId xmlns:a16="http://schemas.microsoft.com/office/drawing/2014/main" id="{354C594D-FC4F-1740-8286-09508F729D59}"/>
              </a:ext>
            </a:extLst>
          </p:cNvPr>
          <p:cNvSpPr>
            <a:spLocks noGrp="1" noChangeArrowheads="1"/>
          </p:cNvSpPr>
          <p:nvPr>
            <p:ph type="body" idx="1"/>
          </p:nvPr>
        </p:nvSpPr>
        <p:spPr/>
        <p:txBody>
          <a:bodyPr/>
          <a:lstStyle/>
          <a:p>
            <a:pPr eaLnBrk="1"/>
            <a:r>
              <a:rPr lang="zh-TW" altLang="zh-TW"/>
              <a:t>圖形化的使用者介面 </a:t>
            </a:r>
            <a:r>
              <a:rPr lang="en-US" altLang="zh-TW"/>
              <a:t>(GUI) </a:t>
            </a:r>
            <a:r>
              <a:rPr lang="zh-TW" altLang="zh-TW"/>
              <a:t>是目前資訊系統的主流，許多使用者介面開發工具皆提供多種元件與功能，</a:t>
            </a:r>
            <a:r>
              <a:rPr lang="zh-TW" altLang="en-US"/>
              <a:t>以</a:t>
            </a:r>
            <a:r>
              <a:rPr lang="zh-TW" altLang="zh-TW"/>
              <a:t>滿足使用者對使用者介面之不同需求。</a:t>
            </a:r>
            <a:endParaRPr lang="en-US" altLang="zh-TW"/>
          </a:p>
          <a:p>
            <a:pPr eaLnBrk="1"/>
            <a:r>
              <a:rPr lang="zh-TW" altLang="zh-TW"/>
              <a:t>本章將介紹</a:t>
            </a:r>
            <a:r>
              <a:rPr lang="zh-TW" altLang="zh-TW">
                <a:solidFill>
                  <a:srgbClr val="FF2F92"/>
                </a:solidFill>
              </a:rPr>
              <a:t>使用者介面的靜態結構與</a:t>
            </a:r>
            <a:r>
              <a:rPr lang="zh-TW" altLang="en-US">
                <a:solidFill>
                  <a:srgbClr val="FF2F92"/>
                </a:solidFill>
              </a:rPr>
              <a:t>狀態機圖</a:t>
            </a:r>
            <a:r>
              <a:rPr lang="zh-TW" altLang="zh-TW"/>
              <a:t>塑模工具和方法，說明如何以</a:t>
            </a:r>
            <a:r>
              <a:rPr lang="en-US" altLang="zh-TW"/>
              <a:t>PAC </a:t>
            </a:r>
            <a:r>
              <a:rPr lang="zh-TW" altLang="zh-TW"/>
              <a:t>模式、介面藍圖、介面詞彙設計出介面架構與介面中細部的元件規格，再配合</a:t>
            </a:r>
            <a:r>
              <a:rPr lang="en-US" altLang="zh-TW"/>
              <a:t>UI </a:t>
            </a:r>
            <a:r>
              <a:rPr lang="zh-TW" altLang="zh-TW"/>
              <a:t>循序圖建構出</a:t>
            </a:r>
            <a:r>
              <a:rPr lang="zh-TW" altLang="en-US"/>
              <a:t>狀態機圖</a:t>
            </a:r>
            <a:r>
              <a:rPr lang="zh-TW" altLang="zh-TW"/>
              <a:t>，以表達一介面內元件與另一介面內元件間之互動行為。</a:t>
            </a:r>
            <a:endParaRPr lang="zh-TW" altLang="en-US"/>
          </a:p>
          <a:p>
            <a:pPr eaLnBrk="1"/>
            <a:endParaRPr lang="zh-TW" altLang="en-US"/>
          </a:p>
        </p:txBody>
      </p:sp>
      <p:sp>
        <p:nvSpPr>
          <p:cNvPr id="11266" name="Rectangle 11">
            <a:extLst>
              <a:ext uri="{FF2B5EF4-FFF2-40B4-BE49-F238E27FC236}">
                <a16:creationId xmlns:a16="http://schemas.microsoft.com/office/drawing/2014/main" id="{0613D891-7389-B24A-8E3C-3134337962FA}"/>
              </a:ext>
            </a:extLst>
          </p:cNvPr>
          <p:cNvSpPr>
            <a:spLocks noGrp="1" noChangeArrowheads="1"/>
          </p:cNvSpPr>
          <p:nvPr>
            <p:ph type="title"/>
          </p:nvPr>
        </p:nvSpPr>
        <p:spPr/>
        <p:txBody>
          <a:bodyPr/>
          <a:lstStyle/>
          <a:p>
            <a:pPr eaLnBrk="1"/>
            <a:r>
              <a:rPr lang="en-US" altLang="zh-TW"/>
              <a:t>12.1 </a:t>
            </a:r>
            <a:r>
              <a:rPr lang="zh-TW" altLang="en-US"/>
              <a:t>導論</a:t>
            </a:r>
            <a:r>
              <a:rPr lang="en-US" altLang="zh-TW"/>
              <a:t>(c.3)</a:t>
            </a:r>
            <a:endParaRPr lang="zh-TW" altLang="en-US"/>
          </a:p>
        </p:txBody>
      </p:sp>
    </p:spTree>
  </p:cSld>
  <p:clrMapOvr>
    <a:masterClrMapping/>
  </p:clrMapOvr>
  <p:transition spd="med">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8">
            <a:extLst>
              <a:ext uri="{FF2B5EF4-FFF2-40B4-BE49-F238E27FC236}">
                <a16:creationId xmlns:a16="http://schemas.microsoft.com/office/drawing/2014/main" id="{3CAB24C3-963C-6A42-A8D7-B82715ED2DBA}"/>
              </a:ext>
            </a:extLst>
          </p:cNvPr>
          <p:cNvSpPr>
            <a:spLocks noGrp="1" noChangeArrowheads="1"/>
          </p:cNvSpPr>
          <p:nvPr>
            <p:ph type="title"/>
          </p:nvPr>
        </p:nvSpPr>
        <p:spPr/>
        <p:txBody>
          <a:bodyPr/>
          <a:lstStyle/>
          <a:p>
            <a:pPr eaLnBrk="1"/>
            <a:r>
              <a:rPr lang="en-US" altLang="zh-TW"/>
              <a:t>12.6 </a:t>
            </a:r>
            <a:r>
              <a:rPr lang="zh-TW" altLang="en-US"/>
              <a:t>結構化使用者介面塑模案例</a:t>
            </a:r>
            <a:r>
              <a:rPr lang="en-US" altLang="zh-TW"/>
              <a:t>(c.3)</a:t>
            </a:r>
          </a:p>
        </p:txBody>
      </p:sp>
      <p:sp>
        <p:nvSpPr>
          <p:cNvPr id="63490" name="Rectangle 9">
            <a:extLst>
              <a:ext uri="{FF2B5EF4-FFF2-40B4-BE49-F238E27FC236}">
                <a16:creationId xmlns:a16="http://schemas.microsoft.com/office/drawing/2014/main" id="{27F50F7B-77EF-AF40-8BFE-F3683ABD800C}"/>
              </a:ext>
            </a:extLst>
          </p:cNvPr>
          <p:cNvSpPr>
            <a:spLocks noGrp="1" noChangeArrowheads="1"/>
          </p:cNvSpPr>
          <p:nvPr>
            <p:ph type="body" idx="1"/>
          </p:nvPr>
        </p:nvSpPr>
        <p:spPr/>
        <p:txBody>
          <a:bodyPr/>
          <a:lstStyle/>
          <a:p>
            <a:pPr eaLnBrk="1"/>
            <a:r>
              <a:rPr lang="zh-TW" altLang="zh-TW"/>
              <a:t>由處理描述可進一步分析事件列如下：</a:t>
            </a:r>
            <a:endParaRPr lang="en-US" altLang="zh-TW"/>
          </a:p>
          <a:p>
            <a:pPr lvl="1" eaLnBrk="1"/>
            <a:r>
              <a:rPr lang="zh-TW" altLang="zh-TW"/>
              <a:t>業務部進行送貨資料處理，如送貨基本資料的登錄（包括客戶的資料及訂單的資料）、稅率處理、送貨單成品明細處理、送貨金額處理、送貨單資料偵錯處理、送貨單資料儲存處理等。</a:t>
            </a:r>
          </a:p>
          <a:p>
            <a:pPr lvl="1" eaLnBrk="1"/>
            <a:r>
              <a:rPr lang="zh-TW" altLang="zh-TW"/>
              <a:t>業務部進行送貨，包括送貨單查詢、送貨單列印，然後將送貨單連同成品運送給客戶，以送貨單與客戶進行確認。</a:t>
            </a:r>
          </a:p>
          <a:p>
            <a:pPr eaLnBrk="1"/>
            <a:endParaRPr lang="zh-TW" altLang="en-US"/>
          </a:p>
          <a:p>
            <a:pPr eaLnBrk="1"/>
            <a:endParaRPr lang="zh-TW" altLang="en-US"/>
          </a:p>
        </p:txBody>
      </p:sp>
    </p:spTree>
  </p:cSld>
  <p:clrMapOvr>
    <a:masterClrMapping/>
  </p:clrMapOvr>
  <p:transition spd="med">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8">
            <a:extLst>
              <a:ext uri="{FF2B5EF4-FFF2-40B4-BE49-F238E27FC236}">
                <a16:creationId xmlns:a16="http://schemas.microsoft.com/office/drawing/2014/main" id="{FC729F15-025A-404C-B2BC-1D031A0244F1}"/>
              </a:ext>
            </a:extLst>
          </p:cNvPr>
          <p:cNvSpPr>
            <a:spLocks noGrp="1" noChangeArrowheads="1"/>
          </p:cNvSpPr>
          <p:nvPr>
            <p:ph type="body" idx="1"/>
          </p:nvPr>
        </p:nvSpPr>
        <p:spPr/>
        <p:txBody>
          <a:bodyPr/>
          <a:lstStyle/>
          <a:p>
            <a:pPr eaLnBrk="1"/>
            <a:r>
              <a:rPr lang="zh-TW" altLang="en-US"/>
              <a:t>使用者介面靜態結構塑模</a:t>
            </a:r>
          </a:p>
          <a:p>
            <a:pPr lvl="1" eaLnBrk="1"/>
            <a:r>
              <a:rPr lang="zh-TW" altLang="zh-TW"/>
              <a:t>由夢幻系統的</a:t>
            </a:r>
            <a:r>
              <a:rPr lang="en-US" altLang="zh-TW"/>
              <a:t>DFD</a:t>
            </a:r>
            <a:r>
              <a:rPr lang="zh-TW" altLang="zh-TW"/>
              <a:t>（包含第零階、第一階、第二階與第三階），配合詳細的處理描述，可找出與外部實體有互動之處理，並將之塑模為一個介面</a:t>
            </a:r>
            <a:r>
              <a:rPr lang="zh-TW" altLang="en-US"/>
              <a:t>。</a:t>
            </a:r>
            <a:r>
              <a:rPr lang="zh-TW" altLang="zh-TW"/>
              <a:t>若一處理會使用到多個資料儲存，則可將之拆解成多個介面以便操作，此時便可架構出整個系統的使用者介面架構圖。</a:t>
            </a:r>
            <a:endParaRPr lang="en-US" altLang="zh-TW"/>
          </a:p>
          <a:p>
            <a:pPr lvl="1" eaLnBrk="1"/>
            <a:r>
              <a:rPr lang="zh-TW" altLang="zh-TW"/>
              <a:t>以第零階的</a:t>
            </a:r>
            <a:r>
              <a:rPr lang="en-US" altLang="zh-TW"/>
              <a:t>DFD</a:t>
            </a:r>
            <a:r>
              <a:rPr lang="zh-TW" altLang="zh-TW"/>
              <a:t>為例，系統的主介面下包含有五個子介面（也就是第一階的</a:t>
            </a:r>
            <a:r>
              <a:rPr lang="en-US" altLang="zh-TW"/>
              <a:t>DFD</a:t>
            </a:r>
            <a:r>
              <a:rPr lang="zh-TW" altLang="zh-TW"/>
              <a:t>），分別是銷售管理介面、採購管理介面、生產管理介面、基礎項目管理介面及綜合報表管理介面。</a:t>
            </a:r>
            <a:endParaRPr lang="zh-TW" altLang="en-US"/>
          </a:p>
          <a:p>
            <a:pPr eaLnBrk="1"/>
            <a:endParaRPr lang="zh-TW" altLang="en-US"/>
          </a:p>
        </p:txBody>
      </p:sp>
      <p:sp>
        <p:nvSpPr>
          <p:cNvPr id="64514" name="Rectangle 9">
            <a:extLst>
              <a:ext uri="{FF2B5EF4-FFF2-40B4-BE49-F238E27FC236}">
                <a16:creationId xmlns:a16="http://schemas.microsoft.com/office/drawing/2014/main" id="{A4CCE7AB-6BA1-0A40-AD62-4186B0EE9C20}"/>
              </a:ext>
            </a:extLst>
          </p:cNvPr>
          <p:cNvSpPr>
            <a:spLocks noGrp="1" noChangeArrowheads="1"/>
          </p:cNvSpPr>
          <p:nvPr>
            <p:ph type="title"/>
          </p:nvPr>
        </p:nvSpPr>
        <p:spPr/>
        <p:txBody>
          <a:bodyPr/>
          <a:lstStyle/>
          <a:p>
            <a:pPr eaLnBrk="1"/>
            <a:r>
              <a:rPr lang="en-US" altLang="zh-TW"/>
              <a:t>12.6 </a:t>
            </a:r>
            <a:r>
              <a:rPr lang="zh-TW" altLang="en-US"/>
              <a:t>結構化使用者介面塑模案例</a:t>
            </a:r>
            <a:r>
              <a:rPr lang="en-US" altLang="zh-TW"/>
              <a:t>(c.4)</a:t>
            </a:r>
          </a:p>
        </p:txBody>
      </p:sp>
    </p:spTree>
  </p:cSld>
  <p:clrMapOvr>
    <a:masterClrMapping/>
  </p:clrMapOvr>
  <p:transition spd="med">
    <p:rand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11">
            <a:extLst>
              <a:ext uri="{FF2B5EF4-FFF2-40B4-BE49-F238E27FC236}">
                <a16:creationId xmlns:a16="http://schemas.microsoft.com/office/drawing/2014/main" id="{DD36ABFB-C2DA-F044-A8E6-E69E2A778809}"/>
              </a:ext>
            </a:extLst>
          </p:cNvPr>
          <p:cNvSpPr>
            <a:spLocks noGrp="1" noChangeArrowheads="1"/>
          </p:cNvSpPr>
          <p:nvPr>
            <p:ph type="body" sz="half" idx="1"/>
          </p:nvPr>
        </p:nvSpPr>
        <p:spPr/>
        <p:txBody>
          <a:bodyPr/>
          <a:lstStyle/>
          <a:p>
            <a:pPr lvl="1" eaLnBrk="1"/>
            <a:r>
              <a:rPr lang="zh-TW" altLang="en-US" sz="2000"/>
              <a:t>上述案例可建構出一個階層式介面架構圖</a:t>
            </a:r>
            <a:r>
              <a:rPr lang="zh-TW" altLang="zh-TW" sz="2000"/>
              <a:t>，如圖</a:t>
            </a:r>
            <a:r>
              <a:rPr lang="en-US" altLang="zh-TW" sz="2000"/>
              <a:t>12-13a </a:t>
            </a:r>
            <a:r>
              <a:rPr lang="zh-TW" altLang="en-US" sz="2000"/>
              <a:t>。但如果該系統是</a:t>
            </a:r>
            <a:r>
              <a:rPr lang="en-US" altLang="zh-TW" sz="2000"/>
              <a:t>Web-based</a:t>
            </a:r>
            <a:r>
              <a:rPr lang="zh-TW" altLang="en-US" sz="2000"/>
              <a:t>系統，則其架構的呈現方式需轉變成階層式與網狀式共存的方式</a:t>
            </a:r>
            <a:r>
              <a:rPr lang="zh-TW" altLang="zh-TW" sz="2000"/>
              <a:t>，如圖</a:t>
            </a:r>
            <a:r>
              <a:rPr lang="en-US" altLang="zh-TW" sz="2000"/>
              <a:t>12-32b</a:t>
            </a:r>
            <a:r>
              <a:rPr lang="zh-TW" altLang="en-US" sz="2000"/>
              <a:t>。</a:t>
            </a:r>
          </a:p>
          <a:p>
            <a:pPr lvl="1" eaLnBrk="1"/>
            <a:r>
              <a:rPr lang="zh-TW" altLang="zh-TW" sz="2000"/>
              <a:t>一個</a:t>
            </a:r>
            <a:r>
              <a:rPr lang="en-US" altLang="zh-TW" sz="2000"/>
              <a:t>Net-PAC</a:t>
            </a:r>
            <a:r>
              <a:rPr lang="zh-TW" altLang="zh-TW" sz="2000"/>
              <a:t>介面架構圖需有一個</a:t>
            </a:r>
            <a:r>
              <a:rPr lang="en-US" altLang="zh-TW" sz="2000"/>
              <a:t>PAC</a:t>
            </a:r>
            <a:r>
              <a:rPr lang="zh-TW" altLang="zh-TW" sz="2000"/>
              <a:t>表以記錄每個介面之表達、摘述與控制，以便於查詢與文件之關聯。圖</a:t>
            </a:r>
            <a:r>
              <a:rPr lang="en-US" altLang="zh-TW" sz="2000"/>
              <a:t>12-13a</a:t>
            </a:r>
            <a:r>
              <a:rPr lang="zh-TW" altLang="zh-TW" sz="2000"/>
              <a:t>之部分</a:t>
            </a:r>
            <a:r>
              <a:rPr lang="en-US" altLang="zh-TW" sz="2000"/>
              <a:t>PAC</a:t>
            </a:r>
            <a:r>
              <a:rPr lang="zh-TW" altLang="zh-TW" sz="2000"/>
              <a:t>表可表達如表</a:t>
            </a:r>
            <a:r>
              <a:rPr lang="en-US" altLang="zh-TW" sz="2000"/>
              <a:t>12-10</a:t>
            </a:r>
            <a:r>
              <a:rPr lang="zh-TW" altLang="zh-TW" sz="2000"/>
              <a:t>。</a:t>
            </a:r>
            <a:r>
              <a:rPr lang="zh-TW" altLang="en-US" sz="2000"/>
              <a:t> </a:t>
            </a:r>
          </a:p>
          <a:p>
            <a:pPr eaLnBrk="1"/>
            <a:endParaRPr lang="zh-TW" altLang="en-US" sz="2000"/>
          </a:p>
        </p:txBody>
      </p:sp>
      <p:sp>
        <p:nvSpPr>
          <p:cNvPr id="65538" name="Text Box 244">
            <a:extLst>
              <a:ext uri="{FF2B5EF4-FFF2-40B4-BE49-F238E27FC236}">
                <a16:creationId xmlns:a16="http://schemas.microsoft.com/office/drawing/2014/main" id="{27D4CE68-44FC-5546-9199-6B60D781D5F6}"/>
              </a:ext>
            </a:extLst>
          </p:cNvPr>
          <p:cNvSpPr txBox="1">
            <a:spLocks noChangeArrowheads="1"/>
          </p:cNvSpPr>
          <p:nvPr/>
        </p:nvSpPr>
        <p:spPr bwMode="auto">
          <a:xfrm>
            <a:off x="1116013" y="4437063"/>
            <a:ext cx="5486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Font typeface="Wingdings" pitchFamily="2" charset="2"/>
              <a:buChar char="q"/>
              <a:defRPr kumimoji="1" sz="2200">
                <a:solidFill>
                  <a:schemeClr val="bg2"/>
                </a:solidFill>
                <a:latin typeface="Times New Roman" panose="02020603050405020304" pitchFamily="18" charset="0"/>
                <a:ea typeface="新細明體" panose="02020500000000000000" pitchFamily="18" charset="-120"/>
              </a:defRPr>
            </a:lvl1pPr>
            <a:lvl2pPr marL="742950" indent="-285750" algn="just">
              <a:lnSpc>
                <a:spcPct val="120000"/>
              </a:lnSpc>
              <a:spcBef>
                <a:spcPct val="20000"/>
              </a:spcBef>
              <a:buFont typeface="Wingdings" pitchFamily="2" charset="2"/>
              <a:buChar char="l"/>
              <a:defRPr kumimoji="1" sz="2200">
                <a:solidFill>
                  <a:schemeClr val="bg2"/>
                </a:solidFill>
                <a:latin typeface="Times New Roman" panose="02020603050405020304" pitchFamily="18" charset="0"/>
                <a:ea typeface="新細明體" panose="02020500000000000000" pitchFamily="18" charset="-120"/>
              </a:defRPr>
            </a:lvl2pPr>
            <a:lvl3pPr marL="1143000" indent="-228600" algn="just">
              <a:lnSpc>
                <a:spcPct val="120000"/>
              </a:lnSpc>
              <a:spcBef>
                <a:spcPct val="20000"/>
              </a:spcBef>
              <a:buChar char="–"/>
              <a:defRPr kumimoji="1" sz="2200">
                <a:solidFill>
                  <a:schemeClr val="bg2"/>
                </a:solidFill>
                <a:latin typeface="Times New Roman" panose="02020603050405020304" pitchFamily="18" charset="0"/>
                <a:ea typeface="新細明體" panose="02020500000000000000" pitchFamily="18" charset="-120"/>
              </a:defRPr>
            </a:lvl3pPr>
            <a:lvl4pPr marL="1600200" indent="-228600" algn="just">
              <a:lnSpc>
                <a:spcPct val="120000"/>
              </a:lnSpc>
              <a:spcBef>
                <a:spcPct val="20000"/>
              </a:spcBef>
              <a:buFont typeface="Wingdings" pitchFamily="2" charset="2"/>
              <a:buChar char="§"/>
              <a:defRPr kumimoji="1" sz="2200">
                <a:solidFill>
                  <a:schemeClr val="bg2"/>
                </a:solidFill>
                <a:latin typeface="Times New Roman" panose="02020603050405020304" pitchFamily="18" charset="0"/>
                <a:ea typeface="新細明體" panose="02020500000000000000" pitchFamily="18" charset="-120"/>
              </a:defRPr>
            </a:lvl4pPr>
            <a:lvl5pPr marL="2057400" indent="-228600" algn="just">
              <a:lnSpc>
                <a:spcPct val="120000"/>
              </a:lnSpc>
              <a:spcBef>
                <a:spcPct val="20000"/>
              </a:spcBef>
              <a:buChar char="•"/>
              <a:defRPr kumimoji="1" sz="2200">
                <a:solidFill>
                  <a:schemeClr val="bg2"/>
                </a:solidFill>
                <a:latin typeface="Times New Roman" panose="02020603050405020304" pitchFamily="18" charset="0"/>
                <a:ea typeface="新細明體" panose="02020500000000000000" pitchFamily="18" charset="-120"/>
              </a:defRPr>
            </a:lvl5pPr>
            <a:lvl6pPr marL="2514600" indent="-228600" algn="just" defTabSz="457200" eaLnBrk="0" fontAlgn="base" hangingPunct="0">
              <a:lnSpc>
                <a:spcPct val="120000"/>
              </a:lnSpc>
              <a:spcBef>
                <a:spcPct val="20000"/>
              </a:spcBef>
              <a:spcAft>
                <a:spcPct val="0"/>
              </a:spcAft>
              <a:buChar char="•"/>
              <a:defRPr kumimoji="1" sz="2200">
                <a:solidFill>
                  <a:schemeClr val="bg2"/>
                </a:solidFill>
                <a:latin typeface="Times New Roman" panose="02020603050405020304" pitchFamily="18" charset="0"/>
                <a:ea typeface="新細明體" panose="02020500000000000000" pitchFamily="18" charset="-120"/>
              </a:defRPr>
            </a:lvl6pPr>
            <a:lvl7pPr marL="2971800" indent="-228600" algn="just" defTabSz="457200" eaLnBrk="0" fontAlgn="base" hangingPunct="0">
              <a:lnSpc>
                <a:spcPct val="120000"/>
              </a:lnSpc>
              <a:spcBef>
                <a:spcPct val="20000"/>
              </a:spcBef>
              <a:spcAft>
                <a:spcPct val="0"/>
              </a:spcAft>
              <a:buChar char="•"/>
              <a:defRPr kumimoji="1" sz="2200">
                <a:solidFill>
                  <a:schemeClr val="bg2"/>
                </a:solidFill>
                <a:latin typeface="Times New Roman" panose="02020603050405020304" pitchFamily="18" charset="0"/>
                <a:ea typeface="新細明體" panose="02020500000000000000" pitchFamily="18" charset="-120"/>
              </a:defRPr>
            </a:lvl7pPr>
            <a:lvl8pPr marL="3429000" indent="-228600" algn="just" defTabSz="457200" eaLnBrk="0" fontAlgn="base" hangingPunct="0">
              <a:lnSpc>
                <a:spcPct val="120000"/>
              </a:lnSpc>
              <a:spcBef>
                <a:spcPct val="20000"/>
              </a:spcBef>
              <a:spcAft>
                <a:spcPct val="0"/>
              </a:spcAft>
              <a:buChar char="•"/>
              <a:defRPr kumimoji="1" sz="2200">
                <a:solidFill>
                  <a:schemeClr val="bg2"/>
                </a:solidFill>
                <a:latin typeface="Times New Roman" panose="02020603050405020304" pitchFamily="18" charset="0"/>
                <a:ea typeface="新細明體" panose="02020500000000000000" pitchFamily="18" charset="-120"/>
              </a:defRPr>
            </a:lvl8pPr>
            <a:lvl9pPr marL="3886200" indent="-228600" algn="just" defTabSz="457200" eaLnBrk="0" fontAlgn="base" hangingPunct="0">
              <a:lnSpc>
                <a:spcPct val="120000"/>
              </a:lnSpc>
              <a:spcBef>
                <a:spcPct val="20000"/>
              </a:spcBef>
              <a:spcAft>
                <a:spcPct val="0"/>
              </a:spcAft>
              <a:buChar char="•"/>
              <a:defRPr kumimoji="1" sz="2200">
                <a:solidFill>
                  <a:schemeClr val="bg2"/>
                </a:solidFill>
                <a:latin typeface="Times New Roman" panose="02020603050405020304" pitchFamily="18" charset="0"/>
                <a:ea typeface="新細明體" panose="02020500000000000000" pitchFamily="18" charset="-120"/>
              </a:defRPr>
            </a:lvl9pPr>
          </a:lstStyle>
          <a:p>
            <a:pPr eaLnBrk="1">
              <a:spcBef>
                <a:spcPct val="0"/>
              </a:spcBef>
              <a:buFontTx/>
              <a:buNone/>
            </a:pPr>
            <a:r>
              <a:rPr lang="zh-TW" altLang="zh-TW" sz="1500">
                <a:solidFill>
                  <a:schemeClr val="tx1"/>
                </a:solidFill>
              </a:rPr>
              <a:t>表</a:t>
            </a:r>
            <a:r>
              <a:rPr lang="en-US" altLang="zh-TW" sz="1500">
                <a:solidFill>
                  <a:schemeClr val="tx1"/>
                </a:solidFill>
              </a:rPr>
              <a:t>12-10  PAC</a:t>
            </a:r>
            <a:r>
              <a:rPr lang="zh-TW" altLang="zh-TW" sz="1500">
                <a:solidFill>
                  <a:schemeClr val="tx1"/>
                </a:solidFill>
              </a:rPr>
              <a:t>表範例</a:t>
            </a:r>
            <a:endParaRPr lang="zh-TW" altLang="en-US" sz="1500">
              <a:solidFill>
                <a:schemeClr val="tx1"/>
              </a:solidFill>
              <a:latin typeface="新細明體" panose="02020500000000000000" pitchFamily="18" charset="-120"/>
            </a:endParaRPr>
          </a:p>
        </p:txBody>
      </p:sp>
      <p:sp>
        <p:nvSpPr>
          <p:cNvPr id="65539" name="Rectangle 13">
            <a:extLst>
              <a:ext uri="{FF2B5EF4-FFF2-40B4-BE49-F238E27FC236}">
                <a16:creationId xmlns:a16="http://schemas.microsoft.com/office/drawing/2014/main" id="{6565160C-04CA-594B-B035-B083DA138A0E}"/>
              </a:ext>
            </a:extLst>
          </p:cNvPr>
          <p:cNvSpPr>
            <a:spLocks noGrp="1" noChangeArrowheads="1"/>
          </p:cNvSpPr>
          <p:nvPr>
            <p:ph type="title"/>
          </p:nvPr>
        </p:nvSpPr>
        <p:spPr/>
        <p:txBody>
          <a:bodyPr/>
          <a:lstStyle/>
          <a:p>
            <a:pPr eaLnBrk="1"/>
            <a:r>
              <a:rPr lang="en-US" altLang="zh-TW"/>
              <a:t>12.6 </a:t>
            </a:r>
            <a:r>
              <a:rPr lang="zh-TW" altLang="en-US"/>
              <a:t>結構化使用者介面塑模案例</a:t>
            </a:r>
            <a:r>
              <a:rPr lang="en-US" altLang="zh-TW"/>
              <a:t>(c.5)</a:t>
            </a:r>
          </a:p>
        </p:txBody>
      </p:sp>
      <p:pic>
        <p:nvPicPr>
          <p:cNvPr id="65540" name="Picture 14" descr="z-vb157d-t12-10">
            <a:extLst>
              <a:ext uri="{FF2B5EF4-FFF2-40B4-BE49-F238E27FC236}">
                <a16:creationId xmlns:a16="http://schemas.microsoft.com/office/drawing/2014/main" id="{4D6FDAB1-161F-B94D-86FD-E3176659B25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t="17949" r="3233" b="5533"/>
          <a:stretch>
            <a:fillRect/>
          </a:stretch>
        </p:blipFill>
        <p:spPr>
          <a:xfrm>
            <a:off x="1692275" y="3789363"/>
            <a:ext cx="6480175" cy="2584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8">
            <a:extLst>
              <a:ext uri="{FF2B5EF4-FFF2-40B4-BE49-F238E27FC236}">
                <a16:creationId xmlns:a16="http://schemas.microsoft.com/office/drawing/2014/main" id="{495989D3-E65E-8348-95B9-4F323E001B97}"/>
              </a:ext>
            </a:extLst>
          </p:cNvPr>
          <p:cNvSpPr>
            <a:spLocks noGrp="1" noChangeArrowheads="1"/>
          </p:cNvSpPr>
          <p:nvPr>
            <p:ph type="title"/>
          </p:nvPr>
        </p:nvSpPr>
        <p:spPr/>
        <p:txBody>
          <a:bodyPr/>
          <a:lstStyle/>
          <a:p>
            <a:pPr eaLnBrk="1"/>
            <a:r>
              <a:rPr lang="en-US" altLang="zh-TW"/>
              <a:t>12.6 </a:t>
            </a:r>
            <a:r>
              <a:rPr lang="zh-TW" altLang="en-US"/>
              <a:t>結構化使用者介面塑模案例</a:t>
            </a:r>
            <a:r>
              <a:rPr lang="en-US" altLang="zh-TW"/>
              <a:t>(c.8)</a:t>
            </a:r>
            <a:endParaRPr lang="zh-TW" altLang="en-US"/>
          </a:p>
        </p:txBody>
      </p:sp>
      <p:sp>
        <p:nvSpPr>
          <p:cNvPr id="68610" name="Rectangle 9">
            <a:extLst>
              <a:ext uri="{FF2B5EF4-FFF2-40B4-BE49-F238E27FC236}">
                <a16:creationId xmlns:a16="http://schemas.microsoft.com/office/drawing/2014/main" id="{23F2E6F9-E130-7E4B-854C-28BD41D6DBE5}"/>
              </a:ext>
            </a:extLst>
          </p:cNvPr>
          <p:cNvSpPr>
            <a:spLocks noGrp="1" noChangeArrowheads="1"/>
          </p:cNvSpPr>
          <p:nvPr>
            <p:ph type="body" idx="1"/>
          </p:nvPr>
        </p:nvSpPr>
        <p:spPr/>
        <p:txBody>
          <a:bodyPr/>
          <a:lstStyle/>
          <a:p>
            <a:pPr lvl="1" eaLnBrk="1"/>
            <a:r>
              <a:rPr lang="zh-TW" altLang="zh-TW"/>
              <a:t>完成介面架構圖後，系統分析師需進一步與使用者互動，以共同決定出送貨處理之介面藍圖與介面詞彙。</a:t>
            </a:r>
            <a:endParaRPr lang="en-US" altLang="zh-TW"/>
          </a:p>
          <a:p>
            <a:pPr lvl="1" eaLnBrk="1"/>
            <a:r>
              <a:rPr lang="zh-TW" altLang="zh-TW"/>
              <a:t>送貨處理之部分介面藍圖（介面</a:t>
            </a:r>
            <a:r>
              <a:rPr lang="en-US" altLang="zh-TW"/>
              <a:t>1.2.1.2</a:t>
            </a:r>
            <a:r>
              <a:rPr lang="zh-TW" altLang="zh-TW"/>
              <a:t>與介面</a:t>
            </a:r>
            <a:r>
              <a:rPr lang="en-US" altLang="zh-TW"/>
              <a:t>1.2.1.2.1</a:t>
            </a:r>
            <a:r>
              <a:rPr lang="zh-TW" altLang="zh-TW"/>
              <a:t>）範例如圖</a:t>
            </a:r>
            <a:r>
              <a:rPr lang="en-US" altLang="zh-TW"/>
              <a:t>12-14</a:t>
            </a:r>
            <a:r>
              <a:rPr lang="zh-TW" altLang="zh-TW"/>
              <a:t>與圖</a:t>
            </a:r>
            <a:r>
              <a:rPr lang="en-US" altLang="zh-TW"/>
              <a:t>12-15</a:t>
            </a:r>
            <a:r>
              <a:rPr lang="zh-TW" altLang="zh-TW"/>
              <a:t>所示，其介面詞彙可分別表達如表</a:t>
            </a:r>
            <a:r>
              <a:rPr lang="en-US" altLang="zh-TW"/>
              <a:t>12-11</a:t>
            </a:r>
            <a:r>
              <a:rPr lang="zh-TW" altLang="zh-TW"/>
              <a:t>及表</a:t>
            </a:r>
            <a:r>
              <a:rPr lang="en-US" altLang="zh-TW"/>
              <a:t>12-12</a:t>
            </a:r>
            <a:r>
              <a:rPr lang="zh-TW" altLang="zh-TW"/>
              <a:t>所示。</a:t>
            </a:r>
            <a:endParaRPr lang="zh-TW" altLang="en-US"/>
          </a:p>
        </p:txBody>
      </p:sp>
    </p:spTree>
  </p:cSld>
  <p:clrMapOvr>
    <a:masterClrMapping/>
  </p:clrMapOvr>
  <p:transition spd="med">
    <p:rand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9">
            <a:extLst>
              <a:ext uri="{FF2B5EF4-FFF2-40B4-BE49-F238E27FC236}">
                <a16:creationId xmlns:a16="http://schemas.microsoft.com/office/drawing/2014/main" id="{4A554701-EB92-C841-8763-0CE4D8F55183}"/>
              </a:ext>
            </a:extLst>
          </p:cNvPr>
          <p:cNvSpPr>
            <a:spLocks noGrp="1" noChangeArrowheads="1"/>
          </p:cNvSpPr>
          <p:nvPr>
            <p:ph idx="1"/>
          </p:nvPr>
        </p:nvSpPr>
        <p:spPr/>
        <p:txBody>
          <a:bodyPr/>
          <a:lstStyle/>
          <a:p>
            <a:pPr eaLnBrk="1"/>
            <a:r>
              <a:rPr lang="zh-TW" altLang="zh-TW"/>
              <a:t>圖</a:t>
            </a:r>
            <a:r>
              <a:rPr lang="en-US" altLang="zh-TW"/>
              <a:t>12-14 </a:t>
            </a:r>
            <a:r>
              <a:rPr lang="zh-TW" altLang="zh-TW"/>
              <a:t>介面藍圖（介面</a:t>
            </a:r>
            <a:r>
              <a:rPr lang="en-US" altLang="zh-TW"/>
              <a:t>1.2.1.2</a:t>
            </a:r>
            <a:r>
              <a:rPr lang="zh-TW" altLang="zh-TW"/>
              <a:t>）</a:t>
            </a:r>
            <a:endParaRPr lang="zh-TW" altLang="en-US"/>
          </a:p>
          <a:p>
            <a:pPr eaLnBrk="1"/>
            <a:endParaRPr lang="zh-TW" altLang="en-US"/>
          </a:p>
        </p:txBody>
      </p:sp>
      <p:pic>
        <p:nvPicPr>
          <p:cNvPr id="69634" name="內容版面配置區 6" descr="未命名.jpg">
            <a:extLst>
              <a:ext uri="{FF2B5EF4-FFF2-40B4-BE49-F238E27FC236}">
                <a16:creationId xmlns:a16="http://schemas.microsoft.com/office/drawing/2014/main" id="{233C78CF-B411-B845-87CF-6D67015D63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2166938"/>
            <a:ext cx="5241925" cy="391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Rectangle 10">
            <a:extLst>
              <a:ext uri="{FF2B5EF4-FFF2-40B4-BE49-F238E27FC236}">
                <a16:creationId xmlns:a16="http://schemas.microsoft.com/office/drawing/2014/main" id="{719DC6A7-5015-784A-B6BE-2767D90A0068}"/>
              </a:ext>
            </a:extLst>
          </p:cNvPr>
          <p:cNvSpPr>
            <a:spLocks noGrp="1" noChangeArrowheads="1"/>
          </p:cNvSpPr>
          <p:nvPr>
            <p:ph type="title"/>
          </p:nvPr>
        </p:nvSpPr>
        <p:spPr/>
        <p:txBody>
          <a:bodyPr/>
          <a:lstStyle/>
          <a:p>
            <a:pPr eaLnBrk="1"/>
            <a:r>
              <a:rPr lang="en-US" altLang="zh-TW"/>
              <a:t>12.6 </a:t>
            </a:r>
            <a:r>
              <a:rPr lang="zh-TW" altLang="en-US"/>
              <a:t>結構化使用者介面塑模案例</a:t>
            </a:r>
            <a:r>
              <a:rPr lang="en-US" altLang="zh-TW"/>
              <a:t>(c.9)</a:t>
            </a:r>
            <a:endParaRPr lang="zh-TW" altLang="en-US"/>
          </a:p>
        </p:txBody>
      </p:sp>
    </p:spTree>
  </p:cSld>
  <p:clrMapOvr>
    <a:masterClrMapping/>
  </p:clrMapOvr>
  <p:transition spd="med">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1">
            <a:extLst>
              <a:ext uri="{FF2B5EF4-FFF2-40B4-BE49-F238E27FC236}">
                <a16:creationId xmlns:a16="http://schemas.microsoft.com/office/drawing/2014/main" id="{65143973-0500-1242-8095-E0B03D33A74C}"/>
              </a:ext>
            </a:extLst>
          </p:cNvPr>
          <p:cNvSpPr>
            <a:spLocks noGrp="1" noChangeArrowheads="1"/>
          </p:cNvSpPr>
          <p:nvPr>
            <p:ph type="title"/>
          </p:nvPr>
        </p:nvSpPr>
        <p:spPr/>
        <p:txBody>
          <a:bodyPr/>
          <a:lstStyle/>
          <a:p>
            <a:pPr eaLnBrk="1"/>
            <a:r>
              <a:rPr lang="en-US" altLang="zh-TW"/>
              <a:t>12.6 </a:t>
            </a:r>
            <a:r>
              <a:rPr lang="zh-TW" altLang="en-US"/>
              <a:t>結構化使用者介面塑模案例</a:t>
            </a:r>
            <a:r>
              <a:rPr lang="en-US" altLang="zh-TW"/>
              <a:t>(c.10)</a:t>
            </a:r>
            <a:endParaRPr lang="zh-TW" altLang="en-US"/>
          </a:p>
        </p:txBody>
      </p:sp>
      <p:pic>
        <p:nvPicPr>
          <p:cNvPr id="70658" name="Picture 12" descr="z-vb157d-t12-11">
            <a:extLst>
              <a:ext uri="{FF2B5EF4-FFF2-40B4-BE49-F238E27FC236}">
                <a16:creationId xmlns:a16="http://schemas.microsoft.com/office/drawing/2014/main" id="{4F0887EA-A58A-F043-9807-9F621189F06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5887" t="1387" r="3526" b="2156"/>
          <a:stretch>
            <a:fillRect/>
          </a:stretch>
        </p:blipFill>
        <p:spPr>
          <a:xfrm>
            <a:off x="1979613" y="1412875"/>
            <a:ext cx="5545137" cy="4968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9">
            <a:extLst>
              <a:ext uri="{FF2B5EF4-FFF2-40B4-BE49-F238E27FC236}">
                <a16:creationId xmlns:a16="http://schemas.microsoft.com/office/drawing/2014/main" id="{D47BF6E0-5020-D544-8CBC-E76989F21EBD}"/>
              </a:ext>
            </a:extLst>
          </p:cNvPr>
          <p:cNvSpPr>
            <a:spLocks noGrp="1" noChangeArrowheads="1"/>
          </p:cNvSpPr>
          <p:nvPr>
            <p:ph type="title"/>
          </p:nvPr>
        </p:nvSpPr>
        <p:spPr/>
        <p:txBody>
          <a:bodyPr/>
          <a:lstStyle/>
          <a:p>
            <a:pPr eaLnBrk="1"/>
            <a:r>
              <a:rPr lang="en-US" altLang="zh-TW"/>
              <a:t>12.6 </a:t>
            </a:r>
            <a:r>
              <a:rPr lang="zh-TW" altLang="en-US"/>
              <a:t>結構化使用者介面塑模案例</a:t>
            </a:r>
            <a:r>
              <a:rPr lang="en-US" altLang="zh-TW"/>
              <a:t>(c.11)</a:t>
            </a:r>
            <a:endParaRPr lang="zh-TW" altLang="en-US"/>
          </a:p>
        </p:txBody>
      </p:sp>
      <p:sp>
        <p:nvSpPr>
          <p:cNvPr id="71682" name="Rectangle 10">
            <a:extLst>
              <a:ext uri="{FF2B5EF4-FFF2-40B4-BE49-F238E27FC236}">
                <a16:creationId xmlns:a16="http://schemas.microsoft.com/office/drawing/2014/main" id="{5A42B025-2E21-574E-BB63-18F2AB03E7D0}"/>
              </a:ext>
            </a:extLst>
          </p:cNvPr>
          <p:cNvSpPr>
            <a:spLocks noGrp="1" noChangeArrowheads="1"/>
          </p:cNvSpPr>
          <p:nvPr>
            <p:ph idx="1"/>
          </p:nvPr>
        </p:nvSpPr>
        <p:spPr/>
        <p:txBody>
          <a:bodyPr/>
          <a:lstStyle/>
          <a:p>
            <a:pPr eaLnBrk="1"/>
            <a:r>
              <a:rPr lang="zh-TW" altLang="zh-TW"/>
              <a:t>圖</a:t>
            </a:r>
            <a:r>
              <a:rPr lang="en-US" altLang="zh-TW"/>
              <a:t>12-15  </a:t>
            </a:r>
            <a:r>
              <a:rPr lang="zh-TW" altLang="zh-TW"/>
              <a:t>介面藍圖（介面</a:t>
            </a:r>
            <a:r>
              <a:rPr lang="en-US" altLang="zh-TW"/>
              <a:t>1.2.1.2.1</a:t>
            </a:r>
            <a:r>
              <a:rPr lang="zh-TW" altLang="zh-TW"/>
              <a:t>）</a:t>
            </a:r>
            <a:endParaRPr lang="zh-TW" altLang="en-US"/>
          </a:p>
          <a:p>
            <a:pPr eaLnBrk="1"/>
            <a:endParaRPr lang="zh-TW" altLang="en-US"/>
          </a:p>
        </p:txBody>
      </p:sp>
      <p:pic>
        <p:nvPicPr>
          <p:cNvPr id="71683" name="內容版面配置區 9" descr="未命名.jpg">
            <a:extLst>
              <a:ext uri="{FF2B5EF4-FFF2-40B4-BE49-F238E27FC236}">
                <a16:creationId xmlns:a16="http://schemas.microsoft.com/office/drawing/2014/main" id="{5E5E5897-528D-3F49-8840-B4B1DE8D2C4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1916113"/>
            <a:ext cx="5470525"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0">
            <a:extLst>
              <a:ext uri="{FF2B5EF4-FFF2-40B4-BE49-F238E27FC236}">
                <a16:creationId xmlns:a16="http://schemas.microsoft.com/office/drawing/2014/main" id="{6A720E20-D537-2B43-B2A6-A61C4F1D6E7B}"/>
              </a:ext>
            </a:extLst>
          </p:cNvPr>
          <p:cNvSpPr>
            <a:spLocks noGrp="1" noChangeArrowheads="1"/>
          </p:cNvSpPr>
          <p:nvPr>
            <p:ph type="title"/>
          </p:nvPr>
        </p:nvSpPr>
        <p:spPr/>
        <p:txBody>
          <a:bodyPr/>
          <a:lstStyle/>
          <a:p>
            <a:pPr eaLnBrk="1"/>
            <a:r>
              <a:rPr lang="en-US" altLang="zh-TW"/>
              <a:t>12.6 </a:t>
            </a:r>
            <a:r>
              <a:rPr lang="zh-TW" altLang="en-US"/>
              <a:t>結構化使用者介面塑模案例</a:t>
            </a:r>
            <a:r>
              <a:rPr lang="en-US" altLang="zh-TW"/>
              <a:t>(c.12)</a:t>
            </a:r>
            <a:endParaRPr lang="zh-TW" altLang="en-US"/>
          </a:p>
        </p:txBody>
      </p:sp>
      <p:pic>
        <p:nvPicPr>
          <p:cNvPr id="72706" name="Picture 14" descr="z-vb157d-t12-12">
            <a:extLst>
              <a:ext uri="{FF2B5EF4-FFF2-40B4-BE49-F238E27FC236}">
                <a16:creationId xmlns:a16="http://schemas.microsoft.com/office/drawing/2014/main" id="{E0187BC0-1FD2-A34E-AA3C-3BE14601144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7217" t="2451" r="2713" b="2679"/>
          <a:stretch>
            <a:fillRect/>
          </a:stretch>
        </p:blipFill>
        <p:spPr>
          <a:xfrm>
            <a:off x="2195513" y="1484313"/>
            <a:ext cx="5400675" cy="4868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8">
            <a:extLst>
              <a:ext uri="{FF2B5EF4-FFF2-40B4-BE49-F238E27FC236}">
                <a16:creationId xmlns:a16="http://schemas.microsoft.com/office/drawing/2014/main" id="{0A79ECF5-9EC5-5E4B-877A-DEA37D0466EA}"/>
              </a:ext>
            </a:extLst>
          </p:cNvPr>
          <p:cNvSpPr>
            <a:spLocks noGrp="1" noChangeArrowheads="1"/>
          </p:cNvSpPr>
          <p:nvPr>
            <p:ph type="body" idx="1"/>
          </p:nvPr>
        </p:nvSpPr>
        <p:spPr/>
        <p:txBody>
          <a:bodyPr/>
          <a:lstStyle/>
          <a:p>
            <a:pPr eaLnBrk="1"/>
            <a:r>
              <a:rPr lang="zh-TW" altLang="zh-TW"/>
              <a:t>使用者介面動態行為塑模</a:t>
            </a:r>
            <a:endParaRPr lang="en-US" altLang="zh-TW"/>
          </a:p>
          <a:p>
            <a:pPr lvl="1" eaLnBrk="1"/>
            <a:r>
              <a:rPr lang="zh-TW" altLang="zh-TW"/>
              <a:t>由需求塑模之結果，配合介面藍圖與介面詞彙，我們可分析出使用者介面及其元件間之互動行為。</a:t>
            </a:r>
            <a:endParaRPr lang="en-US" altLang="zh-TW"/>
          </a:p>
          <a:p>
            <a:pPr lvl="1" eaLnBrk="1"/>
            <a:r>
              <a:rPr lang="zh-TW" altLang="zh-TW"/>
              <a:t>首先，每一個介面可視為是一個狀態，如介面</a:t>
            </a:r>
            <a:r>
              <a:rPr lang="en-US" altLang="zh-TW"/>
              <a:t>1.2.1.2</a:t>
            </a:r>
            <a:r>
              <a:rPr lang="zh-TW" altLang="zh-TW"/>
              <a:t>及介面</a:t>
            </a:r>
            <a:r>
              <a:rPr lang="en-US" altLang="zh-TW"/>
              <a:t>1.2.1.2.1</a:t>
            </a:r>
            <a:r>
              <a:rPr lang="zh-TW" altLang="zh-TW"/>
              <a:t>可分別形成狀態</a:t>
            </a:r>
            <a:r>
              <a:rPr lang="en-US" altLang="zh-TW"/>
              <a:t>1.2.1.2</a:t>
            </a:r>
            <a:r>
              <a:rPr lang="zh-TW" altLang="zh-TW"/>
              <a:t>及狀態</a:t>
            </a:r>
            <a:r>
              <a:rPr lang="en-US" altLang="zh-TW"/>
              <a:t>1.2.1.2.1</a:t>
            </a:r>
            <a:r>
              <a:rPr lang="zh-TW" altLang="zh-TW"/>
              <a:t>。由介面架構圖中可知這兩狀態間是有關聯，例如可由狀態</a:t>
            </a:r>
            <a:r>
              <a:rPr lang="en-US" altLang="zh-TW"/>
              <a:t>1.2.1.2</a:t>
            </a:r>
            <a:r>
              <a:rPr lang="zh-TW" altLang="zh-TW"/>
              <a:t>進入狀態</a:t>
            </a:r>
            <a:r>
              <a:rPr lang="en-US" altLang="zh-TW"/>
              <a:t>1.2.1.2.1</a:t>
            </a:r>
            <a:r>
              <a:rPr lang="zh-TW" altLang="zh-TW"/>
              <a:t>；反之亦然。</a:t>
            </a:r>
            <a:endParaRPr lang="en-US" altLang="zh-TW"/>
          </a:p>
          <a:p>
            <a:pPr lvl="1" eaLnBrk="1"/>
            <a:r>
              <a:rPr lang="zh-TW" altLang="zh-TW"/>
              <a:t>再查看該介面藍圖及其介面詞彙，可發現介面</a:t>
            </a:r>
            <a:r>
              <a:rPr lang="en-US" altLang="zh-TW"/>
              <a:t>1.2.1.2</a:t>
            </a:r>
            <a:r>
              <a:rPr lang="zh-TW" altLang="zh-TW"/>
              <a:t>中的元件「查詢原物料」搭配「按下按鍵」的發生，會離開狀態</a:t>
            </a:r>
            <a:r>
              <a:rPr lang="en-US" altLang="zh-TW"/>
              <a:t>1.2.1.2</a:t>
            </a:r>
            <a:r>
              <a:rPr lang="zh-TW" altLang="zh-TW"/>
              <a:t>然後進入狀態</a:t>
            </a:r>
            <a:r>
              <a:rPr lang="en-US" altLang="zh-TW"/>
              <a:t>1.2.1.2.1</a:t>
            </a:r>
            <a:r>
              <a:rPr lang="zh-TW" altLang="zh-TW"/>
              <a:t>。</a:t>
            </a:r>
            <a:endParaRPr lang="zh-TW" altLang="en-US"/>
          </a:p>
          <a:p>
            <a:pPr eaLnBrk="1"/>
            <a:endParaRPr lang="zh-TW" altLang="en-US"/>
          </a:p>
        </p:txBody>
      </p:sp>
      <p:sp>
        <p:nvSpPr>
          <p:cNvPr id="73730" name="Rectangle 9">
            <a:extLst>
              <a:ext uri="{FF2B5EF4-FFF2-40B4-BE49-F238E27FC236}">
                <a16:creationId xmlns:a16="http://schemas.microsoft.com/office/drawing/2014/main" id="{40FCE52B-6AB9-D349-92A3-C8A230B2DD55}"/>
              </a:ext>
            </a:extLst>
          </p:cNvPr>
          <p:cNvSpPr>
            <a:spLocks noGrp="1" noChangeArrowheads="1"/>
          </p:cNvSpPr>
          <p:nvPr>
            <p:ph type="title"/>
          </p:nvPr>
        </p:nvSpPr>
        <p:spPr/>
        <p:txBody>
          <a:bodyPr/>
          <a:lstStyle/>
          <a:p>
            <a:pPr eaLnBrk="1"/>
            <a:r>
              <a:rPr lang="en-US" altLang="zh-TW"/>
              <a:t>12.6 </a:t>
            </a:r>
            <a:r>
              <a:rPr lang="zh-TW" altLang="en-US"/>
              <a:t>結構化使用者介面塑模案例</a:t>
            </a:r>
            <a:r>
              <a:rPr lang="en-US" altLang="zh-TW"/>
              <a:t>(c.13)</a:t>
            </a:r>
            <a:endParaRPr lang="zh-TW" altLang="en-US"/>
          </a:p>
        </p:txBody>
      </p:sp>
    </p:spTree>
  </p:cSld>
  <p:clrMapOvr>
    <a:masterClrMapping/>
  </p:clrMapOvr>
  <p:transition spd="med">
    <p:rand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8">
            <a:extLst>
              <a:ext uri="{FF2B5EF4-FFF2-40B4-BE49-F238E27FC236}">
                <a16:creationId xmlns:a16="http://schemas.microsoft.com/office/drawing/2014/main" id="{7D9BDEC1-FF1B-A240-A41B-9A98ED0E7CEE}"/>
              </a:ext>
            </a:extLst>
          </p:cNvPr>
          <p:cNvSpPr>
            <a:spLocks noGrp="1" noChangeArrowheads="1"/>
          </p:cNvSpPr>
          <p:nvPr>
            <p:ph type="body" idx="1"/>
          </p:nvPr>
        </p:nvSpPr>
        <p:spPr/>
        <p:txBody>
          <a:bodyPr/>
          <a:lstStyle/>
          <a:p>
            <a:pPr lvl="1" eaLnBrk="1">
              <a:lnSpc>
                <a:spcPct val="110000"/>
              </a:lnSpc>
            </a:pPr>
            <a:r>
              <a:rPr lang="zh-TW" altLang="zh-TW"/>
              <a:t>對每一個狀態，可由介面功能的複雜度來評估是否需進行狀態之細化及群集，例如狀態</a:t>
            </a:r>
            <a:r>
              <a:rPr lang="en-US" altLang="zh-TW"/>
              <a:t>1.2.1.2.1</a:t>
            </a:r>
            <a:r>
              <a:rPr lang="zh-TW" altLang="zh-TW"/>
              <a:t>只是單純地提供原物料明細資料的選單，因此不需要進行狀態的細化。但狀態</a:t>
            </a:r>
            <a:r>
              <a:rPr lang="en-US" altLang="zh-TW"/>
              <a:t>1.2.1.2</a:t>
            </a:r>
            <a:r>
              <a:rPr lang="zh-TW" altLang="zh-TW"/>
              <a:t>中提供的功能包含編修、儲存、存檔後繼續新增、金額的運算與取消，因此可將這些功能細化成五個子狀態：編修、儲存、存檔後繼續新增、金額處理與無明細資料之訊息提示，分別表示成狀態</a:t>
            </a:r>
            <a:r>
              <a:rPr lang="en-US" altLang="zh-TW"/>
              <a:t>1.2.1.2.A</a:t>
            </a:r>
            <a:r>
              <a:rPr lang="zh-TW" altLang="zh-TW"/>
              <a:t>、</a:t>
            </a:r>
            <a:r>
              <a:rPr lang="en-US" altLang="zh-TW"/>
              <a:t>1.2.1.2.B</a:t>
            </a:r>
            <a:r>
              <a:rPr lang="zh-TW" altLang="zh-TW"/>
              <a:t>、</a:t>
            </a:r>
            <a:r>
              <a:rPr lang="en-US" altLang="zh-TW"/>
              <a:t>1.2.1.2.C</a:t>
            </a:r>
            <a:r>
              <a:rPr lang="zh-TW" altLang="zh-TW"/>
              <a:t>、</a:t>
            </a:r>
            <a:r>
              <a:rPr lang="en-US" altLang="zh-TW"/>
              <a:t>1.2.1.2.D</a:t>
            </a:r>
            <a:r>
              <a:rPr lang="zh-TW" altLang="zh-TW"/>
              <a:t>與</a:t>
            </a:r>
            <a:r>
              <a:rPr lang="en-US" altLang="zh-TW"/>
              <a:t>1.2.1.2.E</a:t>
            </a:r>
            <a:r>
              <a:rPr lang="zh-TW" altLang="zh-TW"/>
              <a:t>。</a:t>
            </a:r>
            <a:endParaRPr lang="en-US" altLang="zh-TW"/>
          </a:p>
          <a:p>
            <a:pPr lvl="1" eaLnBrk="1">
              <a:lnSpc>
                <a:spcPct val="110000"/>
              </a:lnSpc>
            </a:pPr>
            <a:r>
              <a:rPr lang="zh-TW" altLang="zh-TW"/>
              <a:t>然後再由介面藍圖及介面詞彙中找出這些狀態之狀態轉換（包含事件</a:t>
            </a:r>
            <a:r>
              <a:rPr lang="en-US" altLang="zh-TW"/>
              <a:t>[</a:t>
            </a:r>
            <a:r>
              <a:rPr lang="zh-TW" altLang="zh-TW"/>
              <a:t>成立條件</a:t>
            </a:r>
            <a:r>
              <a:rPr lang="en-US" altLang="zh-TW"/>
              <a:t>]</a:t>
            </a:r>
            <a:r>
              <a:rPr lang="zh-TW" altLang="zh-TW"/>
              <a:t>及動作），最後將</a:t>
            </a:r>
            <a:r>
              <a:rPr lang="zh-TW" altLang="en-US"/>
              <a:t>狀態機圖</a:t>
            </a:r>
            <a:r>
              <a:rPr lang="zh-TW" altLang="zh-TW"/>
              <a:t>中的來源狀態、目的狀態及狀態轉換等整理成轉換表，並分別表達如圖</a:t>
            </a:r>
            <a:r>
              <a:rPr lang="en-US" altLang="zh-TW"/>
              <a:t>12-16</a:t>
            </a:r>
            <a:r>
              <a:rPr lang="zh-TW" altLang="zh-TW"/>
              <a:t>與表</a:t>
            </a:r>
            <a:r>
              <a:rPr lang="en-US" altLang="zh-TW"/>
              <a:t>12-13</a:t>
            </a:r>
            <a:r>
              <a:rPr lang="zh-TW" altLang="zh-TW"/>
              <a:t>。</a:t>
            </a:r>
            <a:endParaRPr lang="zh-TW" altLang="en-US"/>
          </a:p>
          <a:p>
            <a:pPr eaLnBrk="1">
              <a:lnSpc>
                <a:spcPct val="110000"/>
              </a:lnSpc>
            </a:pPr>
            <a:endParaRPr lang="zh-TW" altLang="en-US"/>
          </a:p>
        </p:txBody>
      </p:sp>
      <p:sp>
        <p:nvSpPr>
          <p:cNvPr id="74754" name="Rectangle 9">
            <a:extLst>
              <a:ext uri="{FF2B5EF4-FFF2-40B4-BE49-F238E27FC236}">
                <a16:creationId xmlns:a16="http://schemas.microsoft.com/office/drawing/2014/main" id="{94FDA685-1EC1-6342-8EAB-7CBE0FA317F3}"/>
              </a:ext>
            </a:extLst>
          </p:cNvPr>
          <p:cNvSpPr>
            <a:spLocks noGrp="1" noChangeArrowheads="1"/>
          </p:cNvSpPr>
          <p:nvPr>
            <p:ph type="title"/>
          </p:nvPr>
        </p:nvSpPr>
        <p:spPr/>
        <p:txBody>
          <a:bodyPr/>
          <a:lstStyle/>
          <a:p>
            <a:pPr eaLnBrk="1"/>
            <a:r>
              <a:rPr lang="en-US" altLang="zh-TW"/>
              <a:t>12.6 </a:t>
            </a:r>
            <a:r>
              <a:rPr lang="zh-TW" altLang="en-US"/>
              <a:t>結構化使用者介面塑模案例</a:t>
            </a:r>
            <a:r>
              <a:rPr lang="en-US" altLang="zh-TW"/>
              <a:t>(c.14)</a:t>
            </a:r>
            <a:endParaRPr lang="zh-TW" altLang="en-US"/>
          </a:p>
        </p:txBody>
      </p:sp>
    </p:spTree>
  </p:cSld>
  <p:clrMapOvr>
    <a:masterClrMapping/>
  </p:clrMapOvr>
  <p:transition spd="med">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8">
            <a:extLst>
              <a:ext uri="{FF2B5EF4-FFF2-40B4-BE49-F238E27FC236}">
                <a16:creationId xmlns:a16="http://schemas.microsoft.com/office/drawing/2014/main" id="{3D8A6E82-157C-4F45-B198-719480B55EFC}"/>
              </a:ext>
            </a:extLst>
          </p:cNvPr>
          <p:cNvSpPr>
            <a:spLocks noGrp="1" noChangeArrowheads="1"/>
          </p:cNvSpPr>
          <p:nvPr>
            <p:ph type="body" idx="1"/>
          </p:nvPr>
        </p:nvSpPr>
        <p:spPr/>
        <p:txBody>
          <a:bodyPr/>
          <a:lstStyle/>
          <a:p>
            <a:pPr eaLnBrk="1"/>
            <a:r>
              <a:rPr lang="zh-TW" altLang="zh-TW" dirty="0"/>
              <a:t>使用者介面靜態結構塑模工作包括</a:t>
            </a:r>
            <a:r>
              <a:rPr lang="zh-TW" altLang="zh-TW" dirty="0">
                <a:solidFill>
                  <a:srgbClr val="FF2F92"/>
                </a:solidFill>
              </a:rPr>
              <a:t>使用者介面架構與介面元件的設計</a:t>
            </a:r>
            <a:r>
              <a:rPr lang="zh-TW" altLang="zh-TW" dirty="0"/>
              <a:t>，此部分主要處理介面元件之選擇、設計、配置及每個元件的輸出入資訊等。</a:t>
            </a:r>
            <a:endParaRPr lang="en-US" altLang="zh-TW" dirty="0"/>
          </a:p>
          <a:p>
            <a:pPr eaLnBrk="1"/>
            <a:r>
              <a:rPr lang="zh-TW" altLang="en-US" dirty="0"/>
              <a:t>首先，</a:t>
            </a:r>
            <a:r>
              <a:rPr lang="zh-TW" altLang="zh-TW" dirty="0"/>
              <a:t>系統分析師與使用者討論、安排整個畫面的配置，具體描述使用者的操作情形，並由需求塑模結果之活動圖建構「介面架構圖」。</a:t>
            </a:r>
            <a:endParaRPr lang="en-US" altLang="zh-TW" dirty="0"/>
          </a:p>
          <a:p>
            <a:pPr eaLnBrk="1"/>
            <a:r>
              <a:rPr lang="zh-TW" altLang="zh-TW" dirty="0"/>
              <a:t>接著，</a:t>
            </a:r>
            <a:r>
              <a:rPr lang="zh-TW" altLang="zh-TW" dirty="0">
                <a:solidFill>
                  <a:srgbClr val="FF2F92"/>
                </a:solidFill>
              </a:rPr>
              <a:t>應用「介面藍圖」將使用者需要的</a:t>
            </a:r>
            <a:r>
              <a:rPr lang="zh-TW" altLang="zh-TW" b="1" dirty="0">
                <a:solidFill>
                  <a:srgbClr val="FF2F92"/>
                </a:solidFill>
              </a:rPr>
              <a:t>系統功能</a:t>
            </a:r>
            <a:r>
              <a:rPr lang="zh-TW" altLang="zh-TW" dirty="0">
                <a:solidFill>
                  <a:srgbClr val="FF2F92"/>
                </a:solidFill>
              </a:rPr>
              <a:t>以</a:t>
            </a:r>
            <a:r>
              <a:rPr lang="zh-TW" altLang="zh-TW" b="1" dirty="0">
                <a:solidFill>
                  <a:srgbClr val="FF2F92"/>
                </a:solidFill>
              </a:rPr>
              <a:t>圖形化</a:t>
            </a:r>
            <a:r>
              <a:rPr lang="zh-TW" altLang="zh-TW" dirty="0">
                <a:solidFill>
                  <a:srgbClr val="FF2F92"/>
                </a:solidFill>
              </a:rPr>
              <a:t>的介面元件</a:t>
            </a:r>
            <a:r>
              <a:rPr lang="zh-TW" altLang="zh-TW" dirty="0"/>
              <a:t>，如選單、表格、按鈕、訊息視窗、影像、聲音或其他方式表現出來，再以「</a:t>
            </a:r>
            <a:r>
              <a:rPr lang="zh-TW" altLang="zh-TW" b="1" dirty="0"/>
              <a:t>介面詞彙</a:t>
            </a:r>
            <a:r>
              <a:rPr lang="zh-TW" altLang="zh-TW" dirty="0"/>
              <a:t>」決定每個處理中，資訊的輸出入方式和規格。</a:t>
            </a:r>
            <a:endParaRPr lang="zh-TW" altLang="en-US" dirty="0"/>
          </a:p>
          <a:p>
            <a:pPr eaLnBrk="1"/>
            <a:endParaRPr lang="zh-TW" altLang="en-US" dirty="0"/>
          </a:p>
        </p:txBody>
      </p:sp>
      <p:sp>
        <p:nvSpPr>
          <p:cNvPr id="12290" name="Rectangle 9">
            <a:extLst>
              <a:ext uri="{FF2B5EF4-FFF2-40B4-BE49-F238E27FC236}">
                <a16:creationId xmlns:a16="http://schemas.microsoft.com/office/drawing/2014/main" id="{46FAB954-8677-5748-BB62-AC42E202B5E4}"/>
              </a:ext>
            </a:extLst>
          </p:cNvPr>
          <p:cNvSpPr>
            <a:spLocks noGrp="1" noChangeArrowheads="1"/>
          </p:cNvSpPr>
          <p:nvPr>
            <p:ph type="title"/>
          </p:nvPr>
        </p:nvSpPr>
        <p:spPr/>
        <p:txBody>
          <a:bodyPr/>
          <a:lstStyle/>
          <a:p>
            <a:pPr eaLnBrk="1"/>
            <a:r>
              <a:rPr lang="en-US" altLang="zh-TW" sz="2800"/>
              <a:t>12.2 </a:t>
            </a:r>
            <a:r>
              <a:rPr lang="zh-TW" altLang="en-US" sz="2800"/>
              <a:t>使用者介面靜態結構塑模工作與工具</a:t>
            </a:r>
          </a:p>
        </p:txBody>
      </p:sp>
    </p:spTree>
  </p:cSld>
  <p:clrMapOvr>
    <a:masterClrMapping/>
  </p:clrMapOvr>
  <p:transition spd="med">
    <p:rand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0">
            <a:extLst>
              <a:ext uri="{FF2B5EF4-FFF2-40B4-BE49-F238E27FC236}">
                <a16:creationId xmlns:a16="http://schemas.microsoft.com/office/drawing/2014/main" id="{FE2EF68E-7273-8143-B642-1EBF76DEE7A1}"/>
              </a:ext>
            </a:extLst>
          </p:cNvPr>
          <p:cNvSpPr>
            <a:spLocks noGrp="1" noChangeArrowheads="1"/>
          </p:cNvSpPr>
          <p:nvPr>
            <p:ph type="title"/>
          </p:nvPr>
        </p:nvSpPr>
        <p:spPr/>
        <p:txBody>
          <a:bodyPr/>
          <a:lstStyle/>
          <a:p>
            <a:pPr eaLnBrk="1"/>
            <a:r>
              <a:rPr lang="en-US" altLang="zh-TW"/>
              <a:t>12.6 </a:t>
            </a:r>
            <a:r>
              <a:rPr lang="zh-TW" altLang="en-US"/>
              <a:t>結構化使用者介面塑模案例</a:t>
            </a:r>
            <a:r>
              <a:rPr lang="en-US" altLang="zh-TW"/>
              <a:t>(c.15)</a:t>
            </a:r>
            <a:endParaRPr lang="zh-TW" altLang="en-US"/>
          </a:p>
        </p:txBody>
      </p:sp>
      <p:pic>
        <p:nvPicPr>
          <p:cNvPr id="75778" name="Picture 12" descr="z-vb157d-f12-16">
            <a:extLst>
              <a:ext uri="{FF2B5EF4-FFF2-40B4-BE49-F238E27FC236}">
                <a16:creationId xmlns:a16="http://schemas.microsoft.com/office/drawing/2014/main" id="{D9C96D47-E5D3-9840-B41D-188891BC20E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5200" t="3922" b="1208"/>
          <a:stretch>
            <a:fillRect/>
          </a:stretch>
        </p:blipFill>
        <p:spPr>
          <a:xfrm>
            <a:off x="1908175" y="1484313"/>
            <a:ext cx="5903913" cy="4752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8">
            <a:extLst>
              <a:ext uri="{FF2B5EF4-FFF2-40B4-BE49-F238E27FC236}">
                <a16:creationId xmlns:a16="http://schemas.microsoft.com/office/drawing/2014/main" id="{58233F8A-D792-8D47-83F4-2181E4A727CD}"/>
              </a:ext>
            </a:extLst>
          </p:cNvPr>
          <p:cNvSpPr>
            <a:spLocks noGrp="1" noChangeArrowheads="1"/>
          </p:cNvSpPr>
          <p:nvPr>
            <p:ph type="title"/>
          </p:nvPr>
        </p:nvSpPr>
        <p:spPr/>
        <p:txBody>
          <a:bodyPr/>
          <a:lstStyle/>
          <a:p>
            <a:pPr eaLnBrk="1"/>
            <a:r>
              <a:rPr lang="en-US" altLang="zh-TW"/>
              <a:t>12.6 </a:t>
            </a:r>
            <a:r>
              <a:rPr lang="zh-TW" altLang="en-US"/>
              <a:t>結構化使用者介面塑模案例</a:t>
            </a:r>
            <a:r>
              <a:rPr lang="en-US" altLang="zh-TW"/>
              <a:t>(c.16)</a:t>
            </a:r>
            <a:endParaRPr lang="zh-TW" altLang="en-US"/>
          </a:p>
        </p:txBody>
      </p:sp>
      <p:pic>
        <p:nvPicPr>
          <p:cNvPr id="76802" name="Picture 13" descr="z-vb157d-t12-13">
            <a:extLst>
              <a:ext uri="{FF2B5EF4-FFF2-40B4-BE49-F238E27FC236}">
                <a16:creationId xmlns:a16="http://schemas.microsoft.com/office/drawing/2014/main" id="{1C22021D-2EE5-EA43-A726-16AF290F749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751" r="2965"/>
          <a:stretch>
            <a:fillRect/>
          </a:stretch>
        </p:blipFill>
        <p:spPr>
          <a:xfrm>
            <a:off x="1619250" y="1484313"/>
            <a:ext cx="6264275" cy="4897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8">
            <a:extLst>
              <a:ext uri="{FF2B5EF4-FFF2-40B4-BE49-F238E27FC236}">
                <a16:creationId xmlns:a16="http://schemas.microsoft.com/office/drawing/2014/main" id="{01F040E7-E87B-9D4E-A382-178C64ADDB37}"/>
              </a:ext>
            </a:extLst>
          </p:cNvPr>
          <p:cNvSpPr>
            <a:spLocks noGrp="1" noChangeArrowheads="1"/>
          </p:cNvSpPr>
          <p:nvPr>
            <p:ph type="body" idx="1"/>
          </p:nvPr>
        </p:nvSpPr>
        <p:spPr/>
        <p:txBody>
          <a:bodyPr/>
          <a:lstStyle/>
          <a:p>
            <a:pPr eaLnBrk="1"/>
            <a:r>
              <a:rPr lang="zh-TW" altLang="zh-TW"/>
              <a:t>本書提供一套完整的使用者介面塑模方法論，其中包括使用者介面動態行為的</a:t>
            </a:r>
            <a:r>
              <a:rPr lang="en-US" altLang="zh-TW"/>
              <a:t>UI </a:t>
            </a:r>
            <a:r>
              <a:rPr lang="zh-TW" altLang="zh-TW"/>
              <a:t>循序圖塑模、使用者介面的靜態結構塑模以及使用者介面動態行為的</a:t>
            </a:r>
            <a:r>
              <a:rPr lang="zh-TW" altLang="en-US"/>
              <a:t>狀態機圖</a:t>
            </a:r>
            <a:r>
              <a:rPr lang="zh-TW" altLang="zh-TW"/>
              <a:t>塑模。</a:t>
            </a:r>
            <a:endParaRPr lang="en-US" altLang="zh-TW"/>
          </a:p>
          <a:p>
            <a:pPr eaLnBrk="1"/>
            <a:r>
              <a:rPr lang="zh-TW" altLang="zh-TW"/>
              <a:t>其中介面間之轉換是以</a:t>
            </a:r>
            <a:r>
              <a:rPr lang="en-US" altLang="zh-TW"/>
              <a:t>UI </a:t>
            </a:r>
            <a:r>
              <a:rPr lang="zh-TW" altLang="zh-TW"/>
              <a:t>循序圖表達，而各介面應呈現的架構、藍圖、元件功能與細部資訊是分別以</a:t>
            </a:r>
            <a:r>
              <a:rPr lang="en-US" altLang="zh-TW"/>
              <a:t>Net-PAC </a:t>
            </a:r>
            <a:r>
              <a:rPr lang="zh-TW" altLang="zh-TW"/>
              <a:t>介面架構圖、介面藍圖和介面詞彙表達，而介面內元件運作的邏輯與狀態轉移則是以</a:t>
            </a:r>
            <a:r>
              <a:rPr lang="zh-TW" altLang="en-US"/>
              <a:t>狀態機圖</a:t>
            </a:r>
            <a:r>
              <a:rPr lang="zh-TW" altLang="zh-TW"/>
              <a:t>及狀態轉換表等工具表達。</a:t>
            </a:r>
            <a:endParaRPr lang="en-US" altLang="zh-TW"/>
          </a:p>
          <a:p>
            <a:pPr eaLnBrk="1"/>
            <a:r>
              <a:rPr lang="zh-TW" altLang="zh-TW"/>
              <a:t>因此，使用者介面塑模需完成之文件包含</a:t>
            </a:r>
            <a:r>
              <a:rPr lang="en-US" altLang="zh-TW"/>
              <a:t>UI </a:t>
            </a:r>
            <a:r>
              <a:rPr lang="zh-TW" altLang="zh-TW"/>
              <a:t>循序圖、</a:t>
            </a:r>
            <a:r>
              <a:rPr lang="en-US" altLang="zh-TW"/>
              <a:t>Net-PAC </a:t>
            </a:r>
            <a:r>
              <a:rPr lang="zh-TW" altLang="zh-TW"/>
              <a:t>介面架構圖、介面藍圖、介面詞彙、</a:t>
            </a:r>
            <a:r>
              <a:rPr lang="zh-TW" altLang="en-US"/>
              <a:t>狀態機圖</a:t>
            </a:r>
            <a:r>
              <a:rPr lang="zh-TW" altLang="zh-TW"/>
              <a:t>和狀態轉換表。</a:t>
            </a:r>
            <a:endParaRPr lang="en-US" altLang="zh-TW"/>
          </a:p>
        </p:txBody>
      </p:sp>
      <p:sp>
        <p:nvSpPr>
          <p:cNvPr id="77826" name="Rectangle 9">
            <a:extLst>
              <a:ext uri="{FF2B5EF4-FFF2-40B4-BE49-F238E27FC236}">
                <a16:creationId xmlns:a16="http://schemas.microsoft.com/office/drawing/2014/main" id="{364E56B2-6BC1-F746-8EE8-BC3DB86D1995}"/>
              </a:ext>
            </a:extLst>
          </p:cNvPr>
          <p:cNvSpPr>
            <a:spLocks noGrp="1" noChangeArrowheads="1"/>
          </p:cNvSpPr>
          <p:nvPr>
            <p:ph type="title"/>
          </p:nvPr>
        </p:nvSpPr>
        <p:spPr/>
        <p:txBody>
          <a:bodyPr/>
          <a:lstStyle/>
          <a:p>
            <a:pPr eaLnBrk="1"/>
            <a:r>
              <a:rPr lang="en-US" altLang="zh-TW"/>
              <a:t>12.7 </a:t>
            </a:r>
            <a:r>
              <a:rPr lang="zh-TW" altLang="en-US"/>
              <a:t>結論</a:t>
            </a:r>
          </a:p>
        </p:txBody>
      </p:sp>
    </p:spTree>
  </p:cSld>
  <p:clrMapOvr>
    <a:masterClrMapping/>
  </p:clrMapOvr>
  <p:transition spd="med">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8">
            <a:extLst>
              <a:ext uri="{FF2B5EF4-FFF2-40B4-BE49-F238E27FC236}">
                <a16:creationId xmlns:a16="http://schemas.microsoft.com/office/drawing/2014/main" id="{30DFA9F6-759C-2D4E-A38B-4E3E34936ED3}"/>
              </a:ext>
            </a:extLst>
          </p:cNvPr>
          <p:cNvSpPr>
            <a:spLocks noGrp="1" noChangeArrowheads="1"/>
          </p:cNvSpPr>
          <p:nvPr>
            <p:ph type="body" idx="1"/>
          </p:nvPr>
        </p:nvSpPr>
        <p:spPr/>
        <p:txBody>
          <a:bodyPr/>
          <a:lstStyle/>
          <a:p>
            <a:pPr eaLnBrk="1"/>
            <a:r>
              <a:rPr lang="zh-TW" altLang="zh-TW" dirty="0"/>
              <a:t>介面架構圖主要用於</a:t>
            </a:r>
            <a:r>
              <a:rPr lang="zh-TW" altLang="zh-TW" b="1" dirty="0">
                <a:solidFill>
                  <a:srgbClr val="FF66FF"/>
                </a:solidFill>
              </a:rPr>
              <a:t>描述使用者介面之結構關係</a:t>
            </a:r>
            <a:r>
              <a:rPr lang="zh-TW" altLang="zh-TW" dirty="0"/>
              <a:t>，以及</a:t>
            </a:r>
            <a:r>
              <a:rPr lang="zh-TW" altLang="zh-TW" b="1" dirty="0"/>
              <a:t>介面間運作的控制流程。</a:t>
            </a:r>
            <a:endParaRPr lang="en-US" altLang="zh-TW" b="1" dirty="0"/>
          </a:p>
          <a:p>
            <a:pPr eaLnBrk="1"/>
            <a:r>
              <a:rPr lang="en-US" altLang="zh-TW" b="1" dirty="0"/>
              <a:t>PAC (</a:t>
            </a:r>
            <a:r>
              <a:rPr lang="en-US" altLang="zh-TW" b="1" dirty="0">
                <a:solidFill>
                  <a:srgbClr val="FF66FF"/>
                </a:solidFill>
              </a:rPr>
              <a:t>Presentation-Abstraction-Control</a:t>
            </a:r>
            <a:r>
              <a:rPr lang="en-US" altLang="zh-TW" dirty="0"/>
              <a:t>) </a:t>
            </a:r>
            <a:r>
              <a:rPr lang="zh-TW" altLang="zh-TW" dirty="0"/>
              <a:t>模式是常見的介面架構表達工具。</a:t>
            </a:r>
            <a:r>
              <a:rPr lang="zh-TW" altLang="en-US" dirty="0"/>
              <a:t>其</a:t>
            </a:r>
            <a:r>
              <a:rPr lang="zh-TW" altLang="zh-TW" dirty="0"/>
              <a:t>將使用者介面細分成許多子介面，每個子介面可視為一個介面物件，每個物件主要由三個部分所組成：</a:t>
            </a:r>
            <a:r>
              <a:rPr lang="zh-TW" altLang="zh-TW" b="1" dirty="0">
                <a:solidFill>
                  <a:srgbClr val="FF66FF"/>
                </a:solidFill>
              </a:rPr>
              <a:t>表達 </a:t>
            </a:r>
            <a:r>
              <a:rPr lang="en-US" altLang="zh-TW" b="1" dirty="0">
                <a:solidFill>
                  <a:srgbClr val="FF66FF"/>
                </a:solidFill>
              </a:rPr>
              <a:t>(Presentation)</a:t>
            </a:r>
            <a:r>
              <a:rPr lang="zh-TW" altLang="zh-TW" b="1" dirty="0">
                <a:solidFill>
                  <a:srgbClr val="FF66FF"/>
                </a:solidFill>
              </a:rPr>
              <a:t>、摘述 </a:t>
            </a:r>
            <a:r>
              <a:rPr lang="en-US" altLang="zh-TW" b="1" dirty="0">
                <a:solidFill>
                  <a:srgbClr val="FF66FF"/>
                </a:solidFill>
              </a:rPr>
              <a:t>(Abstraction) </a:t>
            </a:r>
            <a:r>
              <a:rPr lang="zh-TW" altLang="zh-TW" b="1" dirty="0">
                <a:solidFill>
                  <a:srgbClr val="FF66FF"/>
                </a:solidFill>
              </a:rPr>
              <a:t>及控制 </a:t>
            </a:r>
            <a:r>
              <a:rPr lang="en-US" altLang="zh-TW" b="1" dirty="0">
                <a:solidFill>
                  <a:srgbClr val="FF66FF"/>
                </a:solidFill>
              </a:rPr>
              <a:t>(Control)</a:t>
            </a:r>
            <a:r>
              <a:rPr lang="zh-TW" altLang="zh-TW" dirty="0"/>
              <a:t>。</a:t>
            </a:r>
            <a:endParaRPr lang="en-US" altLang="zh-TW" dirty="0"/>
          </a:p>
          <a:p>
            <a:pPr eaLnBrk="1"/>
            <a:r>
              <a:rPr lang="zh-TW" altLang="zh-TW" dirty="0"/>
              <a:t>「</a:t>
            </a:r>
            <a:r>
              <a:rPr lang="zh-TW" altLang="zh-TW" dirty="0">
                <a:highlight>
                  <a:srgbClr val="FFFF00"/>
                </a:highlight>
              </a:rPr>
              <a:t>表達</a:t>
            </a:r>
            <a:r>
              <a:rPr lang="zh-TW" altLang="zh-TW" dirty="0"/>
              <a:t>」定義</a:t>
            </a:r>
            <a:r>
              <a:rPr lang="zh-TW" altLang="zh-TW" b="1" dirty="0">
                <a:solidFill>
                  <a:srgbClr val="0070C0"/>
                </a:solidFill>
              </a:rPr>
              <a:t>物件的外觀，並</a:t>
            </a:r>
            <a:r>
              <a:rPr lang="zh-TW" altLang="en-US" b="1" dirty="0">
                <a:solidFill>
                  <a:srgbClr val="0070C0"/>
                </a:solidFill>
              </a:rPr>
              <a:t>處理</a:t>
            </a:r>
            <a:r>
              <a:rPr lang="zh-TW" altLang="zh-TW" b="1" dirty="0">
                <a:solidFill>
                  <a:srgbClr val="0070C0"/>
                </a:solidFill>
              </a:rPr>
              <a:t>訊息的輸</a:t>
            </a:r>
            <a:r>
              <a:rPr lang="zh-TW" altLang="en-US" b="1" dirty="0">
                <a:solidFill>
                  <a:srgbClr val="0070C0"/>
                </a:solidFill>
              </a:rPr>
              <a:t>出</a:t>
            </a:r>
            <a:r>
              <a:rPr lang="zh-TW" altLang="zh-TW" b="1" dirty="0">
                <a:solidFill>
                  <a:srgbClr val="0070C0"/>
                </a:solidFill>
              </a:rPr>
              <a:t>入</a:t>
            </a:r>
            <a:r>
              <a:rPr lang="zh-TW" altLang="zh-TW" dirty="0"/>
              <a:t>；「</a:t>
            </a:r>
            <a:r>
              <a:rPr lang="zh-TW" altLang="zh-TW" b="1" dirty="0">
                <a:highlight>
                  <a:srgbClr val="FFFF00"/>
                </a:highlight>
              </a:rPr>
              <a:t>摘述</a:t>
            </a:r>
            <a:r>
              <a:rPr lang="zh-TW" altLang="zh-TW" dirty="0"/>
              <a:t>」定義</a:t>
            </a:r>
            <a:r>
              <a:rPr lang="zh-TW" altLang="zh-TW" b="1" dirty="0">
                <a:solidFill>
                  <a:srgbClr val="0070C0"/>
                </a:solidFill>
              </a:rPr>
              <a:t>物件的功能及概念</a:t>
            </a:r>
            <a:r>
              <a:rPr lang="zh-TW" altLang="zh-TW" dirty="0"/>
              <a:t>；「</a:t>
            </a:r>
            <a:r>
              <a:rPr lang="zh-TW" altLang="zh-TW" dirty="0">
                <a:highlight>
                  <a:srgbClr val="FFFF00"/>
                </a:highlight>
              </a:rPr>
              <a:t>控制</a:t>
            </a:r>
            <a:r>
              <a:rPr lang="zh-TW" altLang="zh-TW" dirty="0"/>
              <a:t>」則是</a:t>
            </a:r>
            <a:r>
              <a:rPr lang="zh-TW" altLang="zh-TW" dirty="0">
                <a:highlight>
                  <a:srgbClr val="FFFF00"/>
                </a:highlight>
              </a:rPr>
              <a:t>表達與摘述間</a:t>
            </a:r>
            <a:r>
              <a:rPr lang="zh-TW" altLang="en-US" dirty="0">
                <a:highlight>
                  <a:srgbClr val="FFFF00"/>
                </a:highlight>
              </a:rPr>
              <a:t>的</a:t>
            </a:r>
            <a:r>
              <a:rPr lang="zh-TW" altLang="zh-TW" dirty="0">
                <a:highlight>
                  <a:srgbClr val="FFFF00"/>
                </a:highlight>
              </a:rPr>
              <a:t>溝通橋樑，也是與其他物件相互</a:t>
            </a:r>
            <a:r>
              <a:rPr lang="zh-TW" altLang="en-US" dirty="0">
                <a:highlight>
                  <a:srgbClr val="FFFF00"/>
                </a:highlight>
              </a:rPr>
              <a:t>連</a:t>
            </a:r>
            <a:r>
              <a:rPr lang="zh-TW" altLang="zh-TW" dirty="0">
                <a:highlight>
                  <a:srgbClr val="FFFF00"/>
                </a:highlight>
              </a:rPr>
              <a:t>繫的管道</a:t>
            </a:r>
            <a:r>
              <a:rPr lang="en-US" altLang="zh-TW" dirty="0">
                <a:highlight>
                  <a:srgbClr val="FFFF00"/>
                </a:highlight>
              </a:rPr>
              <a:t> </a:t>
            </a:r>
            <a:r>
              <a:rPr lang="en-US" altLang="zh-TW" dirty="0"/>
              <a:t>(Hussey and Carrington, 1997)</a:t>
            </a:r>
            <a:r>
              <a:rPr lang="zh-TW" altLang="zh-TW" dirty="0"/>
              <a:t>。</a:t>
            </a:r>
            <a:endParaRPr lang="zh-TW" altLang="en-US" dirty="0"/>
          </a:p>
        </p:txBody>
      </p:sp>
      <p:sp>
        <p:nvSpPr>
          <p:cNvPr id="13314" name="Rectangle 9">
            <a:extLst>
              <a:ext uri="{FF2B5EF4-FFF2-40B4-BE49-F238E27FC236}">
                <a16:creationId xmlns:a16="http://schemas.microsoft.com/office/drawing/2014/main" id="{B41B93A8-6CB4-E846-A2D0-7823F7F4E08C}"/>
              </a:ext>
            </a:extLst>
          </p:cNvPr>
          <p:cNvSpPr>
            <a:spLocks noGrp="1" noChangeArrowheads="1"/>
          </p:cNvSpPr>
          <p:nvPr>
            <p:ph type="title"/>
          </p:nvPr>
        </p:nvSpPr>
        <p:spPr/>
        <p:txBody>
          <a:bodyPr/>
          <a:lstStyle/>
          <a:p>
            <a:pPr eaLnBrk="1"/>
            <a:r>
              <a:rPr lang="en-US" altLang="zh-TW"/>
              <a:t>12.2.1 </a:t>
            </a:r>
            <a:r>
              <a:rPr lang="zh-TW" altLang="en-US"/>
              <a:t>介面架構圖</a:t>
            </a:r>
          </a:p>
        </p:txBody>
      </p:sp>
    </p:spTree>
  </p:cSld>
  <p:clrMapOvr>
    <a:masterClrMapping/>
  </p:clrMapOvr>
  <p:transition spd="med">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9">
            <a:extLst>
              <a:ext uri="{FF2B5EF4-FFF2-40B4-BE49-F238E27FC236}">
                <a16:creationId xmlns:a16="http://schemas.microsoft.com/office/drawing/2014/main" id="{19772622-62F3-D24F-81E8-8DBE31874ADD}"/>
              </a:ext>
            </a:extLst>
          </p:cNvPr>
          <p:cNvSpPr>
            <a:spLocks noGrp="1" noChangeArrowheads="1"/>
          </p:cNvSpPr>
          <p:nvPr>
            <p:ph type="title"/>
          </p:nvPr>
        </p:nvSpPr>
        <p:spPr/>
        <p:txBody>
          <a:bodyPr/>
          <a:lstStyle/>
          <a:p>
            <a:pPr eaLnBrk="1"/>
            <a:r>
              <a:rPr lang="en-US" altLang="zh-TW"/>
              <a:t>12.2.1 </a:t>
            </a:r>
            <a:r>
              <a:rPr lang="zh-TW" altLang="en-US"/>
              <a:t>介面架構圖</a:t>
            </a:r>
            <a:r>
              <a:rPr lang="en-US" altLang="zh-TW"/>
              <a:t>(c.2)</a:t>
            </a:r>
          </a:p>
        </p:txBody>
      </p:sp>
      <p:pic>
        <p:nvPicPr>
          <p:cNvPr id="14338" name="Picture 12" descr="z-vb157d-f12-2">
            <a:extLst>
              <a:ext uri="{FF2B5EF4-FFF2-40B4-BE49-F238E27FC236}">
                <a16:creationId xmlns:a16="http://schemas.microsoft.com/office/drawing/2014/main" id="{FDD6EFF1-76F2-2E4F-961F-62FEC16D07C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403350" y="1916113"/>
            <a:ext cx="6381750" cy="31702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theme/theme1.xml><?xml version="1.0" encoding="utf-8"?>
<a:theme xmlns:a="http://schemas.openxmlformats.org/drawingml/2006/main" name="ch01">
  <a:themeElements>
    <a:clrScheme name="">
      <a:dk1>
        <a:srgbClr val="000000"/>
      </a:dk1>
      <a:lt1>
        <a:srgbClr val="FFFFFF"/>
      </a:lt1>
      <a:dk2>
        <a:srgbClr val="CCFFFF"/>
      </a:dk2>
      <a:lt2>
        <a:srgbClr val="CBCBCB"/>
      </a:lt2>
      <a:accent1>
        <a:srgbClr val="009999"/>
      </a:accent1>
      <a:accent2>
        <a:srgbClr val="FF9933"/>
      </a:accent2>
      <a:accent3>
        <a:srgbClr val="E2FFFF"/>
      </a:accent3>
      <a:accent4>
        <a:srgbClr val="DADADA"/>
      </a:accent4>
      <a:accent5>
        <a:srgbClr val="AACACA"/>
      </a:accent5>
      <a:accent6>
        <a:srgbClr val="E78A2D"/>
      </a:accent6>
      <a:hlink>
        <a:srgbClr val="330099"/>
      </a:hlink>
      <a:folHlink>
        <a:srgbClr val="CBCBCB"/>
      </a:folHlink>
    </a:clrScheme>
    <a:fontScheme name="ch01">
      <a:majorFont>
        <a:latin typeface="Times New Roman"/>
        <a:ea typeface="華康特粗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1800" b="0" i="0" u="none" strike="noStrike" cap="none" normalizeH="0" baseline="0" smtClean="0">
            <a:ln>
              <a:noFill/>
            </a:ln>
            <a:solidFill>
              <a:schemeClr val="tx1"/>
            </a:solidFill>
            <a:effectLst/>
            <a:latin typeface="Thonburi"/>
            <a:ea typeface="微軟正黑體" pitchFamily="34"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1800" b="0" i="0" u="none" strike="noStrike" cap="none" normalizeH="0" baseline="0" smtClean="0">
            <a:ln>
              <a:noFill/>
            </a:ln>
            <a:solidFill>
              <a:schemeClr val="tx1"/>
            </a:solidFill>
            <a:effectLst/>
            <a:latin typeface="Thonburi"/>
            <a:ea typeface="微軟正黑體" pitchFamily="34" charset="-120"/>
          </a:defRPr>
        </a:defPPr>
      </a:lstStyle>
    </a:lnDef>
  </a:objectDefaults>
  <a:extraClrSchemeLst>
    <a:extraClrScheme>
      <a:clrScheme name="ch01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h01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h01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_ch01 網際網路基礎">
  <a:themeElements>
    <a:clrScheme name="">
      <a:dk1>
        <a:srgbClr val="000000"/>
      </a:dk1>
      <a:lt1>
        <a:srgbClr val="FFFFFF"/>
      </a:lt1>
      <a:dk2>
        <a:srgbClr val="CCFFFF"/>
      </a:dk2>
      <a:lt2>
        <a:srgbClr val="CBCBCB"/>
      </a:lt2>
      <a:accent1>
        <a:srgbClr val="009999"/>
      </a:accent1>
      <a:accent2>
        <a:srgbClr val="FF9933"/>
      </a:accent2>
      <a:accent3>
        <a:srgbClr val="E2FFFF"/>
      </a:accent3>
      <a:accent4>
        <a:srgbClr val="DADADA"/>
      </a:accent4>
      <a:accent5>
        <a:srgbClr val="AACACA"/>
      </a:accent5>
      <a:accent6>
        <a:srgbClr val="E78A2D"/>
      </a:accent6>
      <a:hlink>
        <a:srgbClr val="330099"/>
      </a:hlink>
      <a:folHlink>
        <a:srgbClr val="CBCBCB"/>
      </a:folHlink>
    </a:clrScheme>
    <a:fontScheme name="5_ch01 網際網路基礎">
      <a:majorFont>
        <a:latin typeface="Times New Roman"/>
        <a:ea typeface="華康特粗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1800" b="0" i="0" u="none" strike="noStrike" cap="none" normalizeH="0" baseline="0" smtClean="0">
            <a:ln>
              <a:noFill/>
            </a:ln>
            <a:solidFill>
              <a:schemeClr val="tx1"/>
            </a:solidFill>
            <a:effectLst/>
            <a:latin typeface="Thonburi"/>
            <a:ea typeface="微軟正黑體" pitchFamily="34"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1800" b="0" i="0" u="none" strike="noStrike" cap="none" normalizeH="0" baseline="0" smtClean="0">
            <a:ln>
              <a:noFill/>
            </a:ln>
            <a:solidFill>
              <a:schemeClr val="tx1"/>
            </a:solidFill>
            <a:effectLst/>
            <a:latin typeface="Thonburi"/>
            <a:ea typeface="微軟正黑體" pitchFamily="34" charset="-120"/>
          </a:defRPr>
        </a:defPPr>
      </a:lstStyle>
    </a:lnDef>
  </a:objectDefaults>
  <a:extraClrSchemeLst>
    <a:extraClrScheme>
      <a:clrScheme name="5_ch01 網際網路基礎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5_ch01 網際網路基礎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5_ch01 網際網路基礎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佈景主題1</Template>
  <TotalTime>2305</TotalTime>
  <Words>5272</Words>
  <Application>Microsoft Macintosh PowerPoint</Application>
  <PresentationFormat>如螢幕大小 (4:3)</PresentationFormat>
  <Paragraphs>258</Paragraphs>
  <Slides>72</Slides>
  <Notes>1</Notes>
  <HiddenSlides>0</HiddenSlides>
  <MMClips>0</MMClips>
  <ScaleCrop>false</ScaleCrop>
  <HeadingPairs>
    <vt:vector size="6" baseType="variant">
      <vt:variant>
        <vt:lpstr>使用字型</vt:lpstr>
      </vt:variant>
      <vt:variant>
        <vt:i4>6</vt:i4>
      </vt:variant>
      <vt:variant>
        <vt:lpstr>佈景主題</vt:lpstr>
      </vt:variant>
      <vt:variant>
        <vt:i4>2</vt:i4>
      </vt:variant>
      <vt:variant>
        <vt:lpstr>投影片標題</vt:lpstr>
      </vt:variant>
      <vt:variant>
        <vt:i4>72</vt:i4>
      </vt:variant>
    </vt:vector>
  </HeadingPairs>
  <TitlesOfParts>
    <vt:vector size="80" baseType="lpstr">
      <vt:lpstr>微軟正黑體</vt:lpstr>
      <vt:lpstr>新細明體</vt:lpstr>
      <vt:lpstr>Arial</vt:lpstr>
      <vt:lpstr>Thonburi</vt:lpstr>
      <vt:lpstr>Times New Roman</vt:lpstr>
      <vt:lpstr>Wingdings</vt:lpstr>
      <vt:lpstr>ch01</vt:lpstr>
      <vt:lpstr>5_ch01 網際網路基礎</vt:lpstr>
      <vt:lpstr>第十二章 使用者介面塑模</vt:lpstr>
      <vt:lpstr>內容大綱</vt:lpstr>
      <vt:lpstr>學習目標</vt:lpstr>
      <vt:lpstr>12.1 導論</vt:lpstr>
      <vt:lpstr>12.1 導論(c.2)</vt:lpstr>
      <vt:lpstr>12.1 導論(c.3)</vt:lpstr>
      <vt:lpstr>12.2 使用者介面靜態結構塑模工作與工具</vt:lpstr>
      <vt:lpstr>12.2.1 介面架構圖</vt:lpstr>
      <vt:lpstr>12.2.1 介面架構圖(c.2)</vt:lpstr>
      <vt:lpstr>12.2.1 介面架構圖(c.3)</vt:lpstr>
      <vt:lpstr>12.2.1 介面架構圖(c.4)</vt:lpstr>
      <vt:lpstr>12.2.2 介面元件</vt:lpstr>
      <vt:lpstr>12.2.2 介面元件(c.2)</vt:lpstr>
      <vt:lpstr>12.2.3 介面藍圖及介面詞彙</vt:lpstr>
      <vt:lpstr>12.2.3 介面藍圖及介面詞彙(c.2)</vt:lpstr>
      <vt:lpstr>12.2.3 介面藍圖及介面詞彙(c.3)</vt:lpstr>
      <vt:lpstr>12.2.3 介面藍圖及介面詞彙(c.4)</vt:lpstr>
      <vt:lpstr>12.2.3 介面藍圖及介面詞彙(c.5)</vt:lpstr>
      <vt:lpstr>12.2.4 介面設計</vt:lpstr>
      <vt:lpstr>12.2.4 介面設計(c.2)</vt:lpstr>
      <vt:lpstr>12.2.4 介面設計(c.3)</vt:lpstr>
      <vt:lpstr>12.2.4 介面設計(c.4)</vt:lpstr>
      <vt:lpstr>12.3 使用者介面靜態結構塑模與案例</vt:lpstr>
      <vt:lpstr>12.3 使用者介面靜態結構塑模與案例(c.2)</vt:lpstr>
      <vt:lpstr>12.3 使用者介面靜態結構塑模與案例(c.3)</vt:lpstr>
      <vt:lpstr>12.3 使用者介面靜態結構塑模與案例(c.4)</vt:lpstr>
      <vt:lpstr>12.3 使用者介面靜態結構塑模與案例(c.5)</vt:lpstr>
      <vt:lpstr>12.3 使用者介面靜態結構塑模與案例(c.6)</vt:lpstr>
      <vt:lpstr>12.3 使用者介面靜態結構塑模與案例(c.7)</vt:lpstr>
      <vt:lpstr>12.3 使用者介面靜態結構塑模與案例(c.8)</vt:lpstr>
      <vt:lpstr>圖12-13a 夢幻系統階層式介面架構</vt:lpstr>
      <vt:lpstr>圖12-13b 夢幻系統網狀式介面架構</vt:lpstr>
      <vt:lpstr>本週作業</vt:lpstr>
      <vt:lpstr>12.4 狀態機圖</vt:lpstr>
      <vt:lpstr>12.4 狀態機圖(c.2)</vt:lpstr>
      <vt:lpstr>12.4.1 行為狀態機圖之元件</vt:lpstr>
      <vt:lpstr>12.4.1 行為狀態機圖之元件(c.2)</vt:lpstr>
      <vt:lpstr>12.4.1 行為狀態機圖之元件(c.3)</vt:lpstr>
      <vt:lpstr>12.4.1 行為狀態機圖之元件(c.4)</vt:lpstr>
      <vt:lpstr>12.4.1 行為狀態機圖之元件(c.5)</vt:lpstr>
      <vt:lpstr>12.4.1 行為狀態機圖之元件(c.6)</vt:lpstr>
      <vt:lpstr>12.4.1 行為狀態機圖之元件(c.7)</vt:lpstr>
      <vt:lpstr>12.4.1 行為狀態機圖之元件(c.8)</vt:lpstr>
      <vt:lpstr>12.4.1 行為狀態機圖之元件(c.9)</vt:lpstr>
      <vt:lpstr>12.4.1 行為狀態機圖之元件(c.10)</vt:lpstr>
      <vt:lpstr>行為狀態機圖範例</vt:lpstr>
      <vt:lpstr>12.4.2 行為狀態機圖之建構步驟與準則</vt:lpstr>
      <vt:lpstr>12.4.2 行為狀態機圖之建構步驟與準則(c.2)</vt:lpstr>
      <vt:lpstr>12.4.2 行為狀態機圖之建構步驟與準則(c.3)</vt:lpstr>
      <vt:lpstr>12.5 使用者介面狀態塑模與案例</vt:lpstr>
      <vt:lpstr>12.5.1 使用個案之狀態塑模</vt:lpstr>
      <vt:lpstr>12.5.1 使用個案之狀態塑模(c.2)</vt:lpstr>
      <vt:lpstr>12.5.1 使用個案之狀態塑模(c.3)</vt:lpstr>
      <vt:lpstr>12.5.1 使用個案之狀態塑模(c.4)</vt:lpstr>
      <vt:lpstr>12.5.2 系統狀態塑模案例</vt:lpstr>
      <vt:lpstr>12.5.2 系統狀態塑模案例(c.2)</vt:lpstr>
      <vt:lpstr>12.5.2 系統狀態塑模案例(c.3)</vt:lpstr>
      <vt:lpstr>12.6 結構化使用者介面塑模案例 </vt:lpstr>
      <vt:lpstr>12.6 結構化使用者介面塑模案例(c.2)</vt:lpstr>
      <vt:lpstr>12.6 結構化使用者介面塑模案例(c.3)</vt:lpstr>
      <vt:lpstr>12.6 結構化使用者介面塑模案例(c.4)</vt:lpstr>
      <vt:lpstr>12.6 結構化使用者介面塑模案例(c.5)</vt:lpstr>
      <vt:lpstr>12.6 結構化使用者介面塑模案例(c.8)</vt:lpstr>
      <vt:lpstr>12.6 結構化使用者介面塑模案例(c.9)</vt:lpstr>
      <vt:lpstr>12.6 結構化使用者介面塑模案例(c.10)</vt:lpstr>
      <vt:lpstr>12.6 結構化使用者介面塑模案例(c.11)</vt:lpstr>
      <vt:lpstr>12.6 結構化使用者介面塑模案例(c.12)</vt:lpstr>
      <vt:lpstr>12.6 結構化使用者介面塑模案例(c.13)</vt:lpstr>
      <vt:lpstr>12.6 結構化使用者介面塑模案例(c.14)</vt:lpstr>
      <vt:lpstr>12.6 結構化使用者介面塑模案例(c.15)</vt:lpstr>
      <vt:lpstr>12.6 結構化使用者介面塑模案例(c.16)</vt:lpstr>
      <vt:lpstr>12.7 結論</vt:lpstr>
    </vt:vector>
  </TitlesOfParts>
  <Company>nsysu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第十五章 使用者介面塑模</dc:title>
  <dc:creator>handsome</dc:creator>
  <cp:lastModifiedBy>賴佳瑜</cp:lastModifiedBy>
  <cp:revision>132</cp:revision>
  <dcterms:created xsi:type="dcterms:W3CDTF">1999-12-24T04:05:17Z</dcterms:created>
  <dcterms:modified xsi:type="dcterms:W3CDTF">2021-05-25T16:28:17Z</dcterms:modified>
</cp:coreProperties>
</file>